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21"/>
  </p:handoutMasterIdLst>
  <p:sldIdLst>
    <p:sldId id="375" r:id="rId5"/>
    <p:sldId id="407" r:id="rId6"/>
    <p:sldId id="408" r:id="rId7"/>
    <p:sldId id="416" r:id="rId8"/>
    <p:sldId id="412" r:id="rId9"/>
    <p:sldId id="406" r:id="rId10"/>
    <p:sldId id="413" r:id="rId11"/>
    <p:sldId id="430" r:id="rId12"/>
    <p:sldId id="419" r:id="rId13"/>
    <p:sldId id="424" r:id="rId14"/>
    <p:sldId id="273" r:id="rId15"/>
    <p:sldId id="415" r:id="rId16"/>
    <p:sldId id="427" r:id="rId17"/>
    <p:sldId id="426" r:id="rId18"/>
    <p:sldId id="417"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774"/>
    <a:srgbClr val="0017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114" d="100"/>
          <a:sy n="114" d="100"/>
        </p:scale>
        <p:origin x="474" y="114"/>
      </p:cViewPr>
      <p:guideLst>
        <p:guide orient="horz" pos="2160"/>
        <p:guide pos="3816"/>
      </p:guideLst>
    </p:cSldViewPr>
  </p:slideViewPr>
  <p:outlineViewPr>
    <p:cViewPr>
      <p:scale>
        <a:sx n="33" d="100"/>
        <a:sy n="33" d="100"/>
      </p:scale>
      <p:origin x="0" y="-446"/>
    </p:cViewPr>
  </p:outlineViewPr>
  <p:notesTextViewPr>
    <p:cViewPr>
      <p:scale>
        <a:sx n="3" d="2"/>
        <a:sy n="3" d="2"/>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18T16:44:24.622" idx="2">
    <p:pos x="10" y="10"/>
    <p:text>replace human with Robot. Maybe similar like slide 4</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3/5/2021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3/5/2021</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3/5/2021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63"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667" r:id="rId30"/>
    <p:sldLayoutId id="2147483703" r:id="rId31"/>
    <p:sldLayoutId id="2147483704" r:id="rId32"/>
    <p:sldLayoutId id="2147483705" r:id="rId33"/>
    <p:sldLayoutId id="2147483706" r:id="rId34"/>
    <p:sldLayoutId id="2147483668"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futurism.com/ai-medicine-doctor/" TargetMode="External"/><Relationship Id="rId2" Type="http://schemas.openxmlformats.org/officeDocument/2006/relationships/image" Target="../media/image22.jp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laberintolaboral.wordpress.com/2016/07/10/el-parlamento-europeo-recibe-un-informe-para-que-los-robots-coticen-a-la-seguridad-social/" TargetMode="External"/><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www.maxpixel.net/Technology-Science-Light-Trace-Grid-Board-Just-3157431" TargetMode="External"/><Relationship Id="rId2" Type="http://schemas.openxmlformats.org/officeDocument/2006/relationships/image" Target="../media/image16.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4.xml"/><Relationship Id="rId6" Type="http://schemas.openxmlformats.org/officeDocument/2006/relationships/hyperlink" Target="http://www.pngall.com/software-development-png" TargetMode="External"/><Relationship Id="rId5" Type="http://schemas.openxmlformats.org/officeDocument/2006/relationships/image" Target="../media/image21.png"/><Relationship Id="rId4" Type="http://schemas.openxmlformats.org/officeDocument/2006/relationships/hyperlink" Target="http://it.wikiquote.org/wiki/Puzz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dirty="0"/>
              <a:t>PKF ANTARES</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326384" cy="2387600"/>
          </a:xfrm>
        </p:spPr>
        <p:txBody>
          <a:bodyPr>
            <a:normAutofit/>
          </a:bodyPr>
          <a:lstStyle/>
          <a:p>
            <a:r>
              <a:rPr lang="en-US" sz="4400" dirty="0"/>
              <a:t>Robotic Automation process</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19" name="Rectangle 18">
            <a:extLst>
              <a:ext uri="{FF2B5EF4-FFF2-40B4-BE49-F238E27FC236}">
                <a16:creationId xmlns:a16="http://schemas.microsoft.com/office/drawing/2014/main" id="{DBB69244-B839-452D-B347-F14E8C926A3F}"/>
              </a:ext>
            </a:extLst>
          </p:cNvPr>
          <p:cNvSpPr/>
          <p:nvPr/>
        </p:nvSpPr>
        <p:spPr>
          <a:xfrm>
            <a:off x="6982689" y="2503056"/>
            <a:ext cx="5213671" cy="1856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69B298AE-90FB-4E83-A353-D71A5CBFEA39}"/>
              </a:ext>
            </a:extLst>
          </p:cNvPr>
          <p:cNvSpPr txBox="1">
            <a:spLocks/>
          </p:cNvSpPr>
          <p:nvPr/>
        </p:nvSpPr>
        <p:spPr>
          <a:xfrm>
            <a:off x="1538112" y="1801091"/>
            <a:ext cx="5213670" cy="41702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rPr>
              <a:t>Scalable Infrastructure in AWS Cloud</a:t>
            </a:r>
          </a:p>
          <a:p>
            <a:pPr marL="285750" indent="-285750"/>
            <a:r>
              <a:rPr lang="en-US" sz="1200" dirty="0">
                <a:solidFill>
                  <a:schemeClr val="bg1"/>
                </a:solidFill>
                <a:latin typeface="+mj-lt"/>
              </a:rPr>
              <a:t>AWS infrastructure architecture to cater to high availability requirements for bots in protection</a:t>
            </a:r>
          </a:p>
          <a:p>
            <a:pPr marL="285750" indent="-285750"/>
            <a:r>
              <a:rPr lang="en-US" sz="1200" dirty="0">
                <a:solidFill>
                  <a:schemeClr val="bg1"/>
                </a:solidFill>
                <a:latin typeface="+mj-lt"/>
              </a:rPr>
              <a:t>Fully managed service from AWS Cloud operations team</a:t>
            </a:r>
          </a:p>
          <a:p>
            <a:pPr marL="0" indent="0">
              <a:buNone/>
            </a:pPr>
            <a:r>
              <a:rPr lang="en-US" sz="1400" b="1" dirty="0">
                <a:solidFill>
                  <a:schemeClr val="bg1"/>
                </a:solidFill>
              </a:rPr>
              <a:t>Fully Fledged Solutioning and Development Capabilities</a:t>
            </a:r>
          </a:p>
          <a:p>
            <a:pPr marL="285750" indent="-285750"/>
            <a:r>
              <a:rPr lang="en-US" sz="1200" dirty="0">
                <a:solidFill>
                  <a:schemeClr val="bg1"/>
                </a:solidFill>
                <a:latin typeface="+mj-lt"/>
              </a:rPr>
              <a:t>In house Automation solution architects with business process and application understanding</a:t>
            </a:r>
          </a:p>
          <a:p>
            <a:pPr marL="285750" indent="-285750"/>
            <a:r>
              <a:rPr lang="en-US" sz="1200" dirty="0">
                <a:solidFill>
                  <a:schemeClr val="bg1"/>
                </a:solidFill>
                <a:latin typeface="+mj-lt"/>
              </a:rPr>
              <a:t>Global development capability</a:t>
            </a:r>
          </a:p>
          <a:p>
            <a:pPr marL="285750" indent="-285750"/>
            <a:r>
              <a:rPr lang="en-US" sz="1200" dirty="0">
                <a:solidFill>
                  <a:schemeClr val="bg1"/>
                </a:solidFill>
                <a:latin typeface="+mj-lt"/>
              </a:rPr>
              <a:t>Partner model in place to scale on demand</a:t>
            </a:r>
          </a:p>
          <a:p>
            <a:pPr marL="0" indent="0">
              <a:buNone/>
            </a:pPr>
            <a:r>
              <a:rPr lang="en-US" sz="1400" b="1" dirty="0">
                <a:solidFill>
                  <a:schemeClr val="bg1"/>
                </a:solidFill>
                <a:latin typeface="+mj-lt"/>
              </a:rPr>
              <a:t>Ongoing Application Monitoring &amp; Support</a:t>
            </a:r>
          </a:p>
          <a:p>
            <a:r>
              <a:rPr lang="en-US" sz="1200" dirty="0">
                <a:solidFill>
                  <a:schemeClr val="bg1"/>
                </a:solidFill>
                <a:latin typeface="+mj-lt"/>
              </a:rPr>
              <a:t>Production support in place to provide proactive maintenance, application monitoring, automated alerts and SLA driven break fix support for any production issues</a:t>
            </a:r>
          </a:p>
          <a:p>
            <a:r>
              <a:rPr lang="en-US" sz="1200" dirty="0">
                <a:solidFill>
                  <a:schemeClr val="bg1"/>
                </a:solidFill>
                <a:latin typeface="+mj-lt"/>
              </a:rPr>
              <a:t>Live bot monitoring in place</a:t>
            </a:r>
          </a:p>
          <a:p>
            <a:pPr marL="0" indent="0">
              <a:buNone/>
            </a:pPr>
            <a:r>
              <a:rPr lang="en-US" sz="1400" b="1" dirty="0">
                <a:solidFill>
                  <a:schemeClr val="bg1"/>
                </a:solidFill>
                <a:latin typeface="+mj-lt"/>
              </a:rPr>
              <a:t>Strategic Relationships with Technology Partners</a:t>
            </a:r>
          </a:p>
          <a:p>
            <a:r>
              <a:rPr lang="en-US" sz="1200" dirty="0">
                <a:solidFill>
                  <a:schemeClr val="bg1"/>
                </a:solidFill>
                <a:latin typeface="+mj-lt"/>
              </a:rPr>
              <a:t>Leverage industry leading technologies in RPA, OCR, Chatbots and AI/ML</a:t>
            </a:r>
          </a:p>
          <a:p>
            <a:r>
              <a:rPr lang="en-US" sz="1200" dirty="0">
                <a:solidFill>
                  <a:schemeClr val="bg1"/>
                </a:solidFill>
                <a:latin typeface="+mj-lt"/>
              </a:rPr>
              <a:t>Insights into product roadmap enabling elevation to use cases that require AI/ML capability and advanced features for platform management</a:t>
            </a:r>
          </a:p>
        </p:txBody>
      </p:sp>
      <p:sp>
        <p:nvSpPr>
          <p:cNvPr id="27" name="Title 1">
            <a:extLst>
              <a:ext uri="{FF2B5EF4-FFF2-40B4-BE49-F238E27FC236}">
                <a16:creationId xmlns:a16="http://schemas.microsoft.com/office/drawing/2014/main" id="{77B45E55-B931-4B3F-B7AA-82BFBC38C1CB}"/>
              </a:ext>
            </a:extLst>
          </p:cNvPr>
          <p:cNvSpPr txBox="1">
            <a:spLocks/>
          </p:cNvSpPr>
          <p:nvPr/>
        </p:nvSpPr>
        <p:spPr>
          <a:xfrm>
            <a:off x="1460699" y="184728"/>
            <a:ext cx="5983810" cy="1764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Sagona ExtraLight" panose="02020303050505020204" pitchFamily="18" charset="0"/>
              </a:rPr>
              <a:t>Our Capabilities to run the Automation Engine</a:t>
            </a:r>
          </a:p>
        </p:txBody>
      </p:sp>
      <p:sp>
        <p:nvSpPr>
          <p:cNvPr id="2" name="TextBox 1">
            <a:extLst>
              <a:ext uri="{FF2B5EF4-FFF2-40B4-BE49-F238E27FC236}">
                <a16:creationId xmlns:a16="http://schemas.microsoft.com/office/drawing/2014/main" id="{015ECE46-5048-4BCF-8533-B6AA23075570}"/>
              </a:ext>
            </a:extLst>
          </p:cNvPr>
          <p:cNvSpPr txBox="1"/>
          <p:nvPr/>
        </p:nvSpPr>
        <p:spPr>
          <a:xfrm>
            <a:off x="7308142" y="2818245"/>
            <a:ext cx="4562764" cy="1077218"/>
          </a:xfrm>
          <a:prstGeom prst="rect">
            <a:avLst/>
          </a:prstGeom>
          <a:noFill/>
        </p:spPr>
        <p:txBody>
          <a:bodyPr wrap="square" rtlCol="0">
            <a:spAutoFit/>
          </a:bodyPr>
          <a:lstStyle/>
          <a:p>
            <a:r>
              <a:rPr lang="en-US" sz="3200" b="1" dirty="0">
                <a:solidFill>
                  <a:schemeClr val="accent4">
                    <a:lumMod val="75000"/>
                  </a:schemeClr>
                </a:solidFill>
                <a:effectLst>
                  <a:outerShdw blurRad="38100" dist="38100" dir="2700000" algn="tl">
                    <a:srgbClr val="000000">
                      <a:alpha val="43137"/>
                    </a:srgbClr>
                  </a:outerShdw>
                </a:effectLst>
                <a:latin typeface="Sagona ExtraLight" panose="02020303050505020204" pitchFamily="18" charset="0"/>
              </a:rPr>
              <a:t>We deliver end to end Automation Solutions</a:t>
            </a:r>
          </a:p>
        </p:txBody>
      </p:sp>
    </p:spTree>
    <p:extLst>
      <p:ext uri="{BB962C8B-B14F-4D97-AF65-F5344CB8AC3E}">
        <p14:creationId xmlns:p14="http://schemas.microsoft.com/office/powerpoint/2010/main" val="195937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14764" y="314036"/>
            <a:ext cx="6973454" cy="977030"/>
          </a:xfrm>
        </p:spPr>
        <p:txBody>
          <a:bodyPr>
            <a:noAutofit/>
          </a:bodyPr>
          <a:lstStyle/>
          <a:p>
            <a:r>
              <a:rPr lang="en-US" sz="3600" cap="none" dirty="0"/>
              <a:t>Optimizing Human Resources</a:t>
            </a:r>
          </a:p>
        </p:txBody>
      </p:sp>
      <p:sp>
        <p:nvSpPr>
          <p:cNvPr id="2" name="Flowchart: Alternate Process 1">
            <a:extLst>
              <a:ext uri="{FF2B5EF4-FFF2-40B4-BE49-F238E27FC236}">
                <a16:creationId xmlns:a16="http://schemas.microsoft.com/office/drawing/2014/main" id="{F7170B8E-0409-44BD-BC8A-B99E86CF22E1}"/>
              </a:ext>
            </a:extLst>
          </p:cNvPr>
          <p:cNvSpPr/>
          <p:nvPr/>
        </p:nvSpPr>
        <p:spPr>
          <a:xfrm>
            <a:off x="4211782" y="1586802"/>
            <a:ext cx="7509164" cy="1826507"/>
          </a:xfrm>
          <a:prstGeom prst="flowChartAlternateProcess">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B24581F-D39B-47E1-8A1C-5D7829FD6C5E}"/>
              </a:ext>
            </a:extLst>
          </p:cNvPr>
          <p:cNvSpPr/>
          <p:nvPr/>
        </p:nvSpPr>
        <p:spPr>
          <a:xfrm>
            <a:off x="4350327" y="1926682"/>
            <a:ext cx="1330037" cy="1146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55CFD4-F120-4D69-805F-3D74A470DC53}"/>
              </a:ext>
            </a:extLst>
          </p:cNvPr>
          <p:cNvSpPr/>
          <p:nvPr/>
        </p:nvSpPr>
        <p:spPr>
          <a:xfrm>
            <a:off x="5828145" y="1934960"/>
            <a:ext cx="1330037" cy="1146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4B54B8-8A1E-45C3-818C-2C0ADA479764}"/>
              </a:ext>
            </a:extLst>
          </p:cNvPr>
          <p:cNvSpPr/>
          <p:nvPr/>
        </p:nvSpPr>
        <p:spPr>
          <a:xfrm>
            <a:off x="7305962" y="1934960"/>
            <a:ext cx="1330037" cy="1146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1AA51B1-FF95-4481-B1A0-F7EFB6AEC5D1}"/>
              </a:ext>
            </a:extLst>
          </p:cNvPr>
          <p:cNvSpPr/>
          <p:nvPr/>
        </p:nvSpPr>
        <p:spPr>
          <a:xfrm>
            <a:off x="8774545" y="1934960"/>
            <a:ext cx="1330037" cy="1146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AFFE8CC-8FB1-4725-B8FD-D4B399FC8F37}"/>
              </a:ext>
            </a:extLst>
          </p:cNvPr>
          <p:cNvSpPr/>
          <p:nvPr/>
        </p:nvSpPr>
        <p:spPr>
          <a:xfrm>
            <a:off x="10243128" y="1965936"/>
            <a:ext cx="1330037" cy="1146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41618F-7F82-48C6-AFB3-D114F848FD60}"/>
              </a:ext>
            </a:extLst>
          </p:cNvPr>
          <p:cNvSpPr txBox="1"/>
          <p:nvPr/>
        </p:nvSpPr>
        <p:spPr>
          <a:xfrm>
            <a:off x="4350327" y="2330777"/>
            <a:ext cx="1330037" cy="338554"/>
          </a:xfrm>
          <a:prstGeom prst="rect">
            <a:avLst/>
          </a:prstGeom>
          <a:noFill/>
        </p:spPr>
        <p:txBody>
          <a:bodyPr wrap="square" rtlCol="0">
            <a:spAutoFit/>
          </a:bodyPr>
          <a:lstStyle/>
          <a:p>
            <a:pPr algn="ctr"/>
            <a:r>
              <a:rPr lang="en-US" sz="1600" b="1" dirty="0">
                <a:solidFill>
                  <a:schemeClr val="accent4">
                    <a:lumMod val="50000"/>
                  </a:schemeClr>
                </a:solidFill>
              </a:rPr>
              <a:t>Recruiting</a:t>
            </a:r>
          </a:p>
        </p:txBody>
      </p:sp>
      <p:sp>
        <p:nvSpPr>
          <p:cNvPr id="14" name="TextBox 13">
            <a:extLst>
              <a:ext uri="{FF2B5EF4-FFF2-40B4-BE49-F238E27FC236}">
                <a16:creationId xmlns:a16="http://schemas.microsoft.com/office/drawing/2014/main" id="{383631CA-1DED-497F-BA1B-5F4C40329A58}"/>
              </a:ext>
            </a:extLst>
          </p:cNvPr>
          <p:cNvSpPr txBox="1"/>
          <p:nvPr/>
        </p:nvSpPr>
        <p:spPr>
          <a:xfrm>
            <a:off x="5855849" y="2215944"/>
            <a:ext cx="1330037" cy="584775"/>
          </a:xfrm>
          <a:prstGeom prst="rect">
            <a:avLst/>
          </a:prstGeom>
          <a:noFill/>
        </p:spPr>
        <p:txBody>
          <a:bodyPr wrap="square" rtlCol="0">
            <a:spAutoFit/>
          </a:bodyPr>
          <a:lstStyle/>
          <a:p>
            <a:pPr algn="ctr"/>
            <a:r>
              <a:rPr lang="en-US" sz="1600" b="1" dirty="0">
                <a:solidFill>
                  <a:schemeClr val="accent4">
                    <a:lumMod val="50000"/>
                  </a:schemeClr>
                </a:solidFill>
              </a:rPr>
              <a:t>Comp. &amp; Benefits</a:t>
            </a:r>
          </a:p>
        </p:txBody>
      </p:sp>
      <p:sp>
        <p:nvSpPr>
          <p:cNvPr id="15" name="TextBox 14">
            <a:extLst>
              <a:ext uri="{FF2B5EF4-FFF2-40B4-BE49-F238E27FC236}">
                <a16:creationId xmlns:a16="http://schemas.microsoft.com/office/drawing/2014/main" id="{38CB0A38-72D4-4FE0-B82B-171A24121244}"/>
              </a:ext>
            </a:extLst>
          </p:cNvPr>
          <p:cNvSpPr txBox="1"/>
          <p:nvPr/>
        </p:nvSpPr>
        <p:spPr>
          <a:xfrm>
            <a:off x="7333666" y="2201382"/>
            <a:ext cx="1330037" cy="584775"/>
          </a:xfrm>
          <a:prstGeom prst="rect">
            <a:avLst/>
          </a:prstGeom>
          <a:noFill/>
        </p:spPr>
        <p:txBody>
          <a:bodyPr wrap="square" rtlCol="0">
            <a:spAutoFit/>
          </a:bodyPr>
          <a:lstStyle/>
          <a:p>
            <a:pPr algn="ctr"/>
            <a:r>
              <a:rPr lang="en-US" sz="1600" b="1" dirty="0">
                <a:solidFill>
                  <a:schemeClr val="accent4">
                    <a:lumMod val="50000"/>
                  </a:schemeClr>
                </a:solidFill>
              </a:rPr>
              <a:t>Employee Relations</a:t>
            </a:r>
          </a:p>
        </p:txBody>
      </p:sp>
      <p:sp>
        <p:nvSpPr>
          <p:cNvPr id="16" name="TextBox 15">
            <a:extLst>
              <a:ext uri="{FF2B5EF4-FFF2-40B4-BE49-F238E27FC236}">
                <a16:creationId xmlns:a16="http://schemas.microsoft.com/office/drawing/2014/main" id="{683E9643-87B0-47FA-8FC9-DEC31DA6111B}"/>
              </a:ext>
            </a:extLst>
          </p:cNvPr>
          <p:cNvSpPr txBox="1"/>
          <p:nvPr/>
        </p:nvSpPr>
        <p:spPr>
          <a:xfrm>
            <a:off x="8793015" y="2246920"/>
            <a:ext cx="1330037" cy="584775"/>
          </a:xfrm>
          <a:prstGeom prst="rect">
            <a:avLst/>
          </a:prstGeom>
          <a:noFill/>
        </p:spPr>
        <p:txBody>
          <a:bodyPr wrap="square" rtlCol="0">
            <a:spAutoFit/>
          </a:bodyPr>
          <a:lstStyle/>
          <a:p>
            <a:pPr algn="ctr"/>
            <a:r>
              <a:rPr lang="en-US" sz="1600" b="1" dirty="0">
                <a:solidFill>
                  <a:schemeClr val="accent4">
                    <a:lumMod val="50000"/>
                  </a:schemeClr>
                </a:solidFill>
              </a:rPr>
              <a:t>Health and Safety</a:t>
            </a:r>
          </a:p>
        </p:txBody>
      </p:sp>
      <p:sp>
        <p:nvSpPr>
          <p:cNvPr id="17" name="TextBox 16">
            <a:extLst>
              <a:ext uri="{FF2B5EF4-FFF2-40B4-BE49-F238E27FC236}">
                <a16:creationId xmlns:a16="http://schemas.microsoft.com/office/drawing/2014/main" id="{DAD3CCAB-6F77-4B50-A65E-20DA6D807858}"/>
              </a:ext>
            </a:extLst>
          </p:cNvPr>
          <p:cNvSpPr txBox="1"/>
          <p:nvPr/>
        </p:nvSpPr>
        <p:spPr>
          <a:xfrm>
            <a:off x="10243128" y="2243897"/>
            <a:ext cx="1330037" cy="584775"/>
          </a:xfrm>
          <a:prstGeom prst="rect">
            <a:avLst/>
          </a:prstGeom>
          <a:noFill/>
        </p:spPr>
        <p:txBody>
          <a:bodyPr wrap="square" rtlCol="0">
            <a:spAutoFit/>
          </a:bodyPr>
          <a:lstStyle/>
          <a:p>
            <a:pPr algn="ctr"/>
            <a:r>
              <a:rPr lang="en-US" sz="1600" b="1" dirty="0">
                <a:solidFill>
                  <a:schemeClr val="accent4">
                    <a:lumMod val="50000"/>
                  </a:schemeClr>
                </a:solidFill>
              </a:rPr>
              <a:t>Learning and Development</a:t>
            </a:r>
          </a:p>
        </p:txBody>
      </p:sp>
      <p:sp>
        <p:nvSpPr>
          <p:cNvPr id="19" name="Rectangle 18">
            <a:extLst>
              <a:ext uri="{FF2B5EF4-FFF2-40B4-BE49-F238E27FC236}">
                <a16:creationId xmlns:a16="http://schemas.microsoft.com/office/drawing/2014/main" id="{4A747916-112C-4B4A-AB9D-07FE7B13228D}"/>
              </a:ext>
            </a:extLst>
          </p:cNvPr>
          <p:cNvSpPr/>
          <p:nvPr/>
        </p:nvSpPr>
        <p:spPr>
          <a:xfrm>
            <a:off x="6407806" y="2773229"/>
            <a:ext cx="226121"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01B941-1F0E-4C08-9FE4-8BB6F5F6FEFD}"/>
              </a:ext>
            </a:extLst>
          </p:cNvPr>
          <p:cNvSpPr/>
          <p:nvPr/>
        </p:nvSpPr>
        <p:spPr>
          <a:xfrm>
            <a:off x="7800282" y="2909439"/>
            <a:ext cx="226121"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ECE16AA-DE5B-4FE9-B8C8-A81791A9EB44}"/>
              </a:ext>
            </a:extLst>
          </p:cNvPr>
          <p:cNvSpPr/>
          <p:nvPr/>
        </p:nvSpPr>
        <p:spPr>
          <a:xfrm>
            <a:off x="9326502" y="2944902"/>
            <a:ext cx="226121"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C6E984-2617-418E-B3F7-1795970AEBE7}"/>
              </a:ext>
            </a:extLst>
          </p:cNvPr>
          <p:cNvSpPr/>
          <p:nvPr/>
        </p:nvSpPr>
        <p:spPr>
          <a:xfrm>
            <a:off x="10852722" y="2923327"/>
            <a:ext cx="226121"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50E8F9-D657-49AD-BB76-53B7703F63DE}"/>
              </a:ext>
            </a:extLst>
          </p:cNvPr>
          <p:cNvSpPr/>
          <p:nvPr/>
        </p:nvSpPr>
        <p:spPr>
          <a:xfrm>
            <a:off x="4924255" y="2803094"/>
            <a:ext cx="226121"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A44166F-398C-4F81-B16D-79BDD9FEEA1E}"/>
              </a:ext>
            </a:extLst>
          </p:cNvPr>
          <p:cNvCxnSpPr>
            <a:cxnSpLocks/>
          </p:cNvCxnSpPr>
          <p:nvPr/>
        </p:nvCxnSpPr>
        <p:spPr>
          <a:xfrm flipH="1">
            <a:off x="5015329" y="3073425"/>
            <a:ext cx="0" cy="640080"/>
          </a:xfrm>
          <a:prstGeom prst="straightConnector1">
            <a:avLst/>
          </a:prstGeom>
          <a:ln cmpd="sng">
            <a:solidFill>
              <a:schemeClr val="tx1"/>
            </a:solidFill>
            <a:beve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E9456C-0727-4C38-A139-C38DE0720E1C}"/>
              </a:ext>
            </a:extLst>
          </p:cNvPr>
          <p:cNvCxnSpPr>
            <a:cxnSpLocks/>
          </p:cNvCxnSpPr>
          <p:nvPr/>
        </p:nvCxnSpPr>
        <p:spPr>
          <a:xfrm flipH="1">
            <a:off x="6520866" y="3025763"/>
            <a:ext cx="0" cy="640080"/>
          </a:xfrm>
          <a:prstGeom prst="straightConnector1">
            <a:avLst/>
          </a:prstGeom>
          <a:ln cmpd="sng">
            <a:solidFill>
              <a:schemeClr val="tx1"/>
            </a:solidFill>
            <a:beve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4BF25F-A2E9-42C4-B8E9-865F630AEA6B}"/>
              </a:ext>
            </a:extLst>
          </p:cNvPr>
          <p:cNvCxnSpPr>
            <a:cxnSpLocks/>
          </p:cNvCxnSpPr>
          <p:nvPr/>
        </p:nvCxnSpPr>
        <p:spPr>
          <a:xfrm flipH="1">
            <a:off x="9436890" y="3032454"/>
            <a:ext cx="0" cy="640080"/>
          </a:xfrm>
          <a:prstGeom prst="straightConnector1">
            <a:avLst/>
          </a:prstGeom>
          <a:ln cmpd="sng">
            <a:solidFill>
              <a:schemeClr val="tx1"/>
            </a:solidFill>
            <a:beve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CDF0F4E-C84B-467E-AA80-68B97EA0B440}"/>
              </a:ext>
            </a:extLst>
          </p:cNvPr>
          <p:cNvCxnSpPr>
            <a:cxnSpLocks/>
          </p:cNvCxnSpPr>
          <p:nvPr/>
        </p:nvCxnSpPr>
        <p:spPr>
          <a:xfrm flipH="1">
            <a:off x="10965782" y="3073425"/>
            <a:ext cx="0" cy="640080"/>
          </a:xfrm>
          <a:prstGeom prst="straightConnector1">
            <a:avLst/>
          </a:prstGeom>
          <a:ln cmpd="sng">
            <a:solidFill>
              <a:schemeClr val="tx1"/>
            </a:solidFill>
            <a:beve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54F1BE-7011-492D-9A1C-4F7A0E05921C}"/>
              </a:ext>
            </a:extLst>
          </p:cNvPr>
          <p:cNvCxnSpPr>
            <a:cxnSpLocks/>
          </p:cNvCxnSpPr>
          <p:nvPr/>
        </p:nvCxnSpPr>
        <p:spPr>
          <a:xfrm flipH="1">
            <a:off x="7913342" y="3123134"/>
            <a:ext cx="0" cy="640080"/>
          </a:xfrm>
          <a:prstGeom prst="straightConnector1">
            <a:avLst/>
          </a:prstGeom>
          <a:ln cmpd="sng">
            <a:solidFill>
              <a:schemeClr val="tx1"/>
            </a:solidFill>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BE6484A-8184-45C1-A7DF-25FCE92DA9BB}"/>
              </a:ext>
            </a:extLst>
          </p:cNvPr>
          <p:cNvSpPr txBox="1"/>
          <p:nvPr/>
        </p:nvSpPr>
        <p:spPr>
          <a:xfrm>
            <a:off x="4165374" y="3763214"/>
            <a:ext cx="1514989" cy="1384995"/>
          </a:xfrm>
          <a:prstGeom prst="rect">
            <a:avLst/>
          </a:prstGeom>
          <a:noFill/>
          <a:ln>
            <a:solidFill>
              <a:schemeClr val="accent4">
                <a:lumMod val="75000"/>
              </a:schemeClr>
            </a:solidFill>
          </a:ln>
        </p:spPr>
        <p:txBody>
          <a:bodyPr wrap="square" rtlCol="0">
            <a:spAutoFit/>
          </a:bodyPr>
          <a:lstStyle/>
          <a:p>
            <a:pPr algn="ctr"/>
            <a:r>
              <a:rPr lang="en-US" sz="1200" b="1" dirty="0">
                <a:solidFill>
                  <a:schemeClr val="accent4">
                    <a:lumMod val="50000"/>
                  </a:schemeClr>
                </a:solidFill>
              </a:rPr>
              <a:t>Software Robots</a:t>
            </a:r>
          </a:p>
          <a:p>
            <a:pPr algn="ctr"/>
            <a:r>
              <a:rPr lang="en-US" sz="1200" dirty="0">
                <a:solidFill>
                  <a:schemeClr val="accent4">
                    <a:lumMod val="50000"/>
                  </a:schemeClr>
                </a:solidFill>
              </a:rPr>
              <a:t>Provides unbiased scoring of candidates, automate new hire paperwork and onboarding activities</a:t>
            </a:r>
          </a:p>
        </p:txBody>
      </p:sp>
      <p:sp>
        <p:nvSpPr>
          <p:cNvPr id="31" name="TextBox 30">
            <a:extLst>
              <a:ext uri="{FF2B5EF4-FFF2-40B4-BE49-F238E27FC236}">
                <a16:creationId xmlns:a16="http://schemas.microsoft.com/office/drawing/2014/main" id="{7C147BBF-CE94-4554-AF55-BB7BD82FA16F}"/>
              </a:ext>
            </a:extLst>
          </p:cNvPr>
          <p:cNvSpPr txBox="1"/>
          <p:nvPr/>
        </p:nvSpPr>
        <p:spPr>
          <a:xfrm>
            <a:off x="5855849" y="3755698"/>
            <a:ext cx="1330037" cy="1754326"/>
          </a:xfrm>
          <a:prstGeom prst="rect">
            <a:avLst/>
          </a:prstGeom>
          <a:noFill/>
          <a:ln>
            <a:solidFill>
              <a:schemeClr val="accent4">
                <a:lumMod val="75000"/>
              </a:schemeClr>
            </a:solidFill>
          </a:ln>
        </p:spPr>
        <p:txBody>
          <a:bodyPr wrap="square" rtlCol="0">
            <a:spAutoFit/>
          </a:bodyPr>
          <a:lstStyle/>
          <a:p>
            <a:pPr algn="ctr"/>
            <a:r>
              <a:rPr lang="en-US" sz="1200" b="1" dirty="0">
                <a:solidFill>
                  <a:schemeClr val="accent4">
                    <a:lumMod val="50000"/>
                  </a:schemeClr>
                </a:solidFill>
              </a:rPr>
              <a:t>Software Robots</a:t>
            </a:r>
          </a:p>
          <a:p>
            <a:pPr algn="ctr"/>
            <a:r>
              <a:rPr lang="en-US" sz="1200" dirty="0">
                <a:solidFill>
                  <a:schemeClr val="accent4">
                    <a:lumMod val="50000"/>
                  </a:schemeClr>
                </a:solidFill>
              </a:rPr>
              <a:t>Automate payroll changes, updates to benefits and provide decision support in developing compensation model</a:t>
            </a:r>
          </a:p>
        </p:txBody>
      </p:sp>
      <p:sp>
        <p:nvSpPr>
          <p:cNvPr id="32" name="TextBox 31">
            <a:extLst>
              <a:ext uri="{FF2B5EF4-FFF2-40B4-BE49-F238E27FC236}">
                <a16:creationId xmlns:a16="http://schemas.microsoft.com/office/drawing/2014/main" id="{CA4F9D6F-B6F0-49DD-949F-FAAAA9F7912A}"/>
              </a:ext>
            </a:extLst>
          </p:cNvPr>
          <p:cNvSpPr txBox="1"/>
          <p:nvPr/>
        </p:nvSpPr>
        <p:spPr>
          <a:xfrm>
            <a:off x="7333666" y="3757514"/>
            <a:ext cx="1302333" cy="1754326"/>
          </a:xfrm>
          <a:prstGeom prst="rect">
            <a:avLst/>
          </a:prstGeom>
          <a:noFill/>
          <a:ln>
            <a:solidFill>
              <a:schemeClr val="accent4">
                <a:lumMod val="75000"/>
              </a:schemeClr>
            </a:solidFill>
          </a:ln>
        </p:spPr>
        <p:txBody>
          <a:bodyPr wrap="square" rtlCol="0">
            <a:spAutoFit/>
          </a:bodyPr>
          <a:lstStyle/>
          <a:p>
            <a:pPr algn="ctr"/>
            <a:r>
              <a:rPr lang="en-US" sz="1200" b="1" dirty="0">
                <a:solidFill>
                  <a:schemeClr val="accent4">
                    <a:lumMod val="50000"/>
                  </a:schemeClr>
                </a:solidFill>
              </a:rPr>
              <a:t>Chatbots</a:t>
            </a:r>
          </a:p>
          <a:p>
            <a:pPr algn="ctr"/>
            <a:r>
              <a:rPr lang="en-US" sz="1200" dirty="0">
                <a:solidFill>
                  <a:schemeClr val="accent4">
                    <a:lumMod val="50000"/>
                  </a:schemeClr>
                </a:solidFill>
              </a:rPr>
              <a:t>Augment HR Helpdesk-answer frequent questions and perform common activities  (across all HR, Payroll, Benefit Systems</a:t>
            </a:r>
          </a:p>
        </p:txBody>
      </p:sp>
      <p:sp>
        <p:nvSpPr>
          <p:cNvPr id="33" name="TextBox 32">
            <a:extLst>
              <a:ext uri="{FF2B5EF4-FFF2-40B4-BE49-F238E27FC236}">
                <a16:creationId xmlns:a16="http://schemas.microsoft.com/office/drawing/2014/main" id="{88589C23-808D-4473-A5D8-F239A98BD1C2}"/>
              </a:ext>
            </a:extLst>
          </p:cNvPr>
          <p:cNvSpPr txBox="1"/>
          <p:nvPr/>
        </p:nvSpPr>
        <p:spPr>
          <a:xfrm>
            <a:off x="8774545" y="3741823"/>
            <a:ext cx="1433856" cy="1569660"/>
          </a:xfrm>
          <a:prstGeom prst="rect">
            <a:avLst/>
          </a:prstGeom>
          <a:noFill/>
          <a:ln>
            <a:solidFill>
              <a:schemeClr val="accent4">
                <a:lumMod val="75000"/>
              </a:schemeClr>
            </a:solidFill>
          </a:ln>
        </p:spPr>
        <p:txBody>
          <a:bodyPr wrap="square" rtlCol="0">
            <a:spAutoFit/>
          </a:bodyPr>
          <a:lstStyle/>
          <a:p>
            <a:pPr algn="ctr"/>
            <a:r>
              <a:rPr lang="en-US" sz="1200" b="1" dirty="0">
                <a:solidFill>
                  <a:schemeClr val="accent4">
                    <a:lumMod val="50000"/>
                  </a:schemeClr>
                </a:solidFill>
              </a:rPr>
              <a:t>Software Robots</a:t>
            </a:r>
          </a:p>
          <a:p>
            <a:pPr algn="ctr"/>
            <a:r>
              <a:rPr lang="en-US" sz="1200" dirty="0">
                <a:solidFill>
                  <a:schemeClr val="accent4">
                    <a:lumMod val="50000"/>
                  </a:schemeClr>
                </a:solidFill>
              </a:rPr>
              <a:t>Detect compliance and safety risks, automate common regulatory tasks (1-9 submissions, compliance training validation)</a:t>
            </a:r>
          </a:p>
        </p:txBody>
      </p:sp>
      <p:sp>
        <p:nvSpPr>
          <p:cNvPr id="34" name="TextBox 33">
            <a:extLst>
              <a:ext uri="{FF2B5EF4-FFF2-40B4-BE49-F238E27FC236}">
                <a16:creationId xmlns:a16="http://schemas.microsoft.com/office/drawing/2014/main" id="{AE8D9DC7-454F-44DF-A84B-0904BAE42866}"/>
              </a:ext>
            </a:extLst>
          </p:cNvPr>
          <p:cNvSpPr txBox="1"/>
          <p:nvPr/>
        </p:nvSpPr>
        <p:spPr>
          <a:xfrm>
            <a:off x="10328468" y="3741823"/>
            <a:ext cx="1433849" cy="1754326"/>
          </a:xfrm>
          <a:prstGeom prst="rect">
            <a:avLst/>
          </a:prstGeom>
          <a:noFill/>
          <a:ln>
            <a:solidFill>
              <a:schemeClr val="accent4">
                <a:lumMod val="75000"/>
              </a:schemeClr>
            </a:solidFill>
          </a:ln>
        </p:spPr>
        <p:txBody>
          <a:bodyPr wrap="square" rtlCol="0">
            <a:spAutoFit/>
          </a:bodyPr>
          <a:lstStyle/>
          <a:p>
            <a:pPr algn="ctr"/>
            <a:r>
              <a:rPr lang="en-US" sz="1200" b="1" dirty="0">
                <a:solidFill>
                  <a:schemeClr val="accent4">
                    <a:lumMod val="50000"/>
                  </a:schemeClr>
                </a:solidFill>
              </a:rPr>
              <a:t>Software Robots</a:t>
            </a:r>
          </a:p>
          <a:p>
            <a:pPr algn="ctr"/>
            <a:r>
              <a:rPr lang="en-US" sz="1200" dirty="0">
                <a:solidFill>
                  <a:schemeClr val="accent4">
                    <a:lumMod val="50000"/>
                  </a:schemeClr>
                </a:solidFill>
              </a:rPr>
              <a:t>Automate delivery of learning materials, assist managers in building performance plans, verify completion of required training</a:t>
            </a:r>
          </a:p>
        </p:txBody>
      </p:sp>
      <p:sp>
        <p:nvSpPr>
          <p:cNvPr id="35" name="Rectangle 34">
            <a:extLst>
              <a:ext uri="{FF2B5EF4-FFF2-40B4-BE49-F238E27FC236}">
                <a16:creationId xmlns:a16="http://schemas.microsoft.com/office/drawing/2014/main" id="{C9391F0F-25EE-4C36-99C4-E59A0396E398}"/>
              </a:ext>
            </a:extLst>
          </p:cNvPr>
          <p:cNvSpPr/>
          <p:nvPr/>
        </p:nvSpPr>
        <p:spPr>
          <a:xfrm>
            <a:off x="1496290" y="1601173"/>
            <a:ext cx="2295053" cy="4083768"/>
          </a:xfrm>
          <a:prstGeom prst="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7E249B1-B0BA-432B-A571-D93E891AB851}"/>
              </a:ext>
            </a:extLst>
          </p:cNvPr>
          <p:cNvSpPr/>
          <p:nvPr/>
        </p:nvSpPr>
        <p:spPr>
          <a:xfrm>
            <a:off x="1496290" y="1601173"/>
            <a:ext cx="2295053" cy="89264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8E3C97D-C45F-434E-B934-44444419BC55}"/>
              </a:ext>
            </a:extLst>
          </p:cNvPr>
          <p:cNvSpPr txBox="1"/>
          <p:nvPr/>
        </p:nvSpPr>
        <p:spPr>
          <a:xfrm>
            <a:off x="1762013" y="1766522"/>
            <a:ext cx="1711569" cy="646331"/>
          </a:xfrm>
          <a:prstGeom prst="rect">
            <a:avLst/>
          </a:prstGeom>
          <a:noFill/>
        </p:spPr>
        <p:txBody>
          <a:bodyPr wrap="square" rtlCol="0">
            <a:spAutoFit/>
          </a:bodyPr>
          <a:lstStyle/>
          <a:p>
            <a:r>
              <a:rPr lang="en-US" dirty="0">
                <a:solidFill>
                  <a:schemeClr val="bg1"/>
                </a:solidFill>
              </a:rPr>
              <a:t>HR Automation &amp; Opportunities</a:t>
            </a:r>
          </a:p>
        </p:txBody>
      </p:sp>
      <p:sp>
        <p:nvSpPr>
          <p:cNvPr id="38" name="TextBox 37">
            <a:extLst>
              <a:ext uri="{FF2B5EF4-FFF2-40B4-BE49-F238E27FC236}">
                <a16:creationId xmlns:a16="http://schemas.microsoft.com/office/drawing/2014/main" id="{070A8FB5-9DE1-41F1-B834-450DBC68A124}"/>
              </a:ext>
            </a:extLst>
          </p:cNvPr>
          <p:cNvSpPr txBox="1"/>
          <p:nvPr/>
        </p:nvSpPr>
        <p:spPr>
          <a:xfrm>
            <a:off x="1540262" y="2685022"/>
            <a:ext cx="2209689" cy="2893100"/>
          </a:xfrm>
          <a:prstGeom prst="rect">
            <a:avLst/>
          </a:prstGeom>
          <a:noFill/>
        </p:spPr>
        <p:txBody>
          <a:bodyPr wrap="square" rtlCol="0">
            <a:spAutoFit/>
          </a:bodyPr>
          <a:lstStyle/>
          <a:p>
            <a:pPr marL="171450" indent="-171450">
              <a:buFont typeface="Arial" panose="020B0604020202020204" pitchFamily="34" charset="0"/>
              <a:buChar char="•"/>
            </a:pPr>
            <a:r>
              <a:rPr lang="en-US" sz="1400" b="1" dirty="0">
                <a:solidFill>
                  <a:schemeClr val="accent3">
                    <a:lumMod val="50000"/>
                  </a:schemeClr>
                </a:solidFill>
              </a:rPr>
              <a:t>Recruiting</a:t>
            </a:r>
          </a:p>
          <a:p>
            <a:pPr marL="171450" indent="-171450">
              <a:buFont typeface="Arial" panose="020B0604020202020204" pitchFamily="34" charset="0"/>
              <a:buChar char="•"/>
            </a:pPr>
            <a:r>
              <a:rPr lang="en-US" sz="1400" b="1" dirty="0">
                <a:solidFill>
                  <a:schemeClr val="accent3">
                    <a:lumMod val="50000"/>
                  </a:schemeClr>
                </a:solidFill>
              </a:rPr>
              <a:t>Onboarding</a:t>
            </a:r>
          </a:p>
          <a:p>
            <a:pPr marL="171450" indent="-171450">
              <a:buFont typeface="Arial" panose="020B0604020202020204" pitchFamily="34" charset="0"/>
              <a:buChar char="•"/>
            </a:pPr>
            <a:r>
              <a:rPr lang="en-US" sz="1400" b="1" dirty="0">
                <a:solidFill>
                  <a:schemeClr val="accent3">
                    <a:lumMod val="50000"/>
                  </a:schemeClr>
                </a:solidFill>
              </a:rPr>
              <a:t>Employee separation and off boarding</a:t>
            </a:r>
          </a:p>
          <a:p>
            <a:pPr marL="171450" indent="-171450">
              <a:buFont typeface="Arial" panose="020B0604020202020204" pitchFamily="34" charset="0"/>
              <a:buChar char="•"/>
            </a:pPr>
            <a:r>
              <a:rPr lang="en-US" sz="1400" b="1" dirty="0">
                <a:solidFill>
                  <a:schemeClr val="accent3">
                    <a:lumMod val="50000"/>
                  </a:schemeClr>
                </a:solidFill>
              </a:rPr>
              <a:t>Employee relations</a:t>
            </a:r>
          </a:p>
          <a:p>
            <a:pPr marL="171450" indent="-171450">
              <a:buFont typeface="Arial" panose="020B0604020202020204" pitchFamily="34" charset="0"/>
              <a:buChar char="•"/>
            </a:pPr>
            <a:r>
              <a:rPr lang="en-US" sz="1400" b="1" dirty="0">
                <a:solidFill>
                  <a:schemeClr val="accent3">
                    <a:lumMod val="50000"/>
                  </a:schemeClr>
                </a:solidFill>
              </a:rPr>
              <a:t>Policies and Procedures</a:t>
            </a:r>
          </a:p>
          <a:p>
            <a:pPr marL="171450" indent="-171450">
              <a:buFont typeface="Arial" panose="020B0604020202020204" pitchFamily="34" charset="0"/>
              <a:buChar char="•"/>
            </a:pPr>
            <a:r>
              <a:rPr lang="en-US" sz="1400" b="1" dirty="0">
                <a:solidFill>
                  <a:schemeClr val="accent3">
                    <a:lumMod val="50000"/>
                  </a:schemeClr>
                </a:solidFill>
              </a:rPr>
              <a:t>Health and Safety</a:t>
            </a:r>
          </a:p>
          <a:p>
            <a:pPr marL="171450" indent="-171450">
              <a:buFont typeface="Arial" panose="020B0604020202020204" pitchFamily="34" charset="0"/>
              <a:buChar char="•"/>
            </a:pPr>
            <a:r>
              <a:rPr lang="en-US" sz="1400" b="1" dirty="0">
                <a:solidFill>
                  <a:schemeClr val="accent3">
                    <a:lumMod val="50000"/>
                  </a:schemeClr>
                </a:solidFill>
              </a:rPr>
              <a:t>Payroll</a:t>
            </a:r>
          </a:p>
          <a:p>
            <a:pPr marL="171450" indent="-171450">
              <a:buFont typeface="Arial" panose="020B0604020202020204" pitchFamily="34" charset="0"/>
              <a:buChar char="•"/>
            </a:pPr>
            <a:r>
              <a:rPr lang="en-US" sz="1400" b="1" dirty="0">
                <a:solidFill>
                  <a:schemeClr val="accent3">
                    <a:lumMod val="50000"/>
                  </a:schemeClr>
                </a:solidFill>
              </a:rPr>
              <a:t>Training and certification</a:t>
            </a:r>
          </a:p>
          <a:p>
            <a:pPr marL="171450" indent="-171450">
              <a:buFont typeface="Arial" panose="020B0604020202020204" pitchFamily="34" charset="0"/>
              <a:buChar char="•"/>
            </a:pPr>
            <a:r>
              <a:rPr lang="en-US" sz="1400" b="1" dirty="0">
                <a:solidFill>
                  <a:schemeClr val="accent3">
                    <a:lumMod val="50000"/>
                  </a:schemeClr>
                </a:solidFill>
              </a:rPr>
              <a:t>Employee File/Records Management</a:t>
            </a:r>
          </a:p>
          <a:p>
            <a:pPr marL="171450" indent="-171450">
              <a:buFont typeface="Arial" panose="020B0604020202020204" pitchFamily="34" charset="0"/>
              <a:buChar char="•"/>
            </a:pPr>
            <a:r>
              <a:rPr lang="en-US" sz="1400" b="1" dirty="0">
                <a:solidFill>
                  <a:schemeClr val="accent3">
                    <a:lumMod val="50000"/>
                  </a:schemeClr>
                </a:solidFill>
              </a:rPr>
              <a:t>COVID-19 Response Applications</a:t>
            </a:r>
          </a:p>
        </p:txBody>
      </p:sp>
    </p:spTree>
    <p:extLst>
      <p:ext uri="{BB962C8B-B14F-4D97-AF65-F5344CB8AC3E}">
        <p14:creationId xmlns:p14="http://schemas.microsoft.com/office/powerpoint/2010/main" val="216782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152C29D-B0ED-4CE5-81DB-6F7185FCEC0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7813" b="7813"/>
          <a:stretch>
            <a:fillRect/>
          </a:stretch>
        </p:blipFill>
        <p:spPr>
          <a:xfrm>
            <a:off x="0" y="0"/>
            <a:ext cx="12192000" cy="6858000"/>
          </a:xfrm>
        </p:spPr>
      </p:pic>
      <p:sp>
        <p:nvSpPr>
          <p:cNvPr id="13" name="Rectangle 12">
            <a:extLst>
              <a:ext uri="{FF2B5EF4-FFF2-40B4-BE49-F238E27FC236}">
                <a16:creationId xmlns:a16="http://schemas.microsoft.com/office/drawing/2014/main" id="{1836368E-B8B3-47C6-83A0-100C42BCD328}"/>
              </a:ext>
            </a:extLst>
          </p:cNvPr>
          <p:cNvSpPr/>
          <p:nvPr/>
        </p:nvSpPr>
        <p:spPr>
          <a:xfrm>
            <a:off x="0" y="0"/>
            <a:ext cx="12192000" cy="6858000"/>
          </a:xfrm>
          <a:prstGeom prst="rect">
            <a:avLst/>
          </a:prstGeom>
          <a:solidFill>
            <a:schemeClr val="accent4">
              <a:lumMod val="50000"/>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600" dirty="0">
              <a:latin typeface="Sagona ExtraLight" panose="02020303050505020204" pitchFamily="18" charset="0"/>
            </a:endParaRPr>
          </a:p>
        </p:txBody>
      </p:sp>
      <p:sp>
        <p:nvSpPr>
          <p:cNvPr id="19" name="TextBox 18">
            <a:extLst>
              <a:ext uri="{FF2B5EF4-FFF2-40B4-BE49-F238E27FC236}">
                <a16:creationId xmlns:a16="http://schemas.microsoft.com/office/drawing/2014/main" id="{7870CBAA-A974-4623-BC14-FCD9CE9E5331}"/>
              </a:ext>
            </a:extLst>
          </p:cNvPr>
          <p:cNvSpPr txBox="1"/>
          <p:nvPr/>
        </p:nvSpPr>
        <p:spPr>
          <a:xfrm>
            <a:off x="1422398" y="1947648"/>
            <a:ext cx="4147127"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bg1"/>
                </a:solidFill>
              </a:rPr>
              <a:t>Back up &amp; Restorations &amp; Database Administration</a:t>
            </a:r>
          </a:p>
          <a:p>
            <a:pPr marL="285750" indent="-285750">
              <a:lnSpc>
                <a:spcPct val="200000"/>
              </a:lnSpc>
              <a:buFont typeface="Arial" panose="020B0604020202020204" pitchFamily="34" charset="0"/>
              <a:buChar char="•"/>
            </a:pPr>
            <a:r>
              <a:rPr lang="en-US" dirty="0">
                <a:solidFill>
                  <a:schemeClr val="bg1"/>
                </a:solidFill>
              </a:rPr>
              <a:t>Password reset/Unlock</a:t>
            </a:r>
          </a:p>
          <a:p>
            <a:pPr marL="285750" indent="-285750">
              <a:lnSpc>
                <a:spcPct val="200000"/>
              </a:lnSpc>
              <a:buFont typeface="Arial" panose="020B0604020202020204" pitchFamily="34" charset="0"/>
              <a:buChar char="•"/>
            </a:pPr>
            <a:r>
              <a:rPr lang="en-US" dirty="0">
                <a:solidFill>
                  <a:schemeClr val="bg1"/>
                </a:solidFill>
              </a:rPr>
              <a:t>IT Security “eyes on glass” monitoring/alerts</a:t>
            </a:r>
          </a:p>
          <a:p>
            <a:pPr marL="285750" indent="-285750">
              <a:lnSpc>
                <a:spcPct val="200000"/>
              </a:lnSpc>
              <a:buFont typeface="Arial" panose="020B0604020202020204" pitchFamily="34" charset="0"/>
              <a:buChar char="•"/>
            </a:pPr>
            <a:r>
              <a:rPr lang="en-US" dirty="0">
                <a:solidFill>
                  <a:schemeClr val="bg1"/>
                </a:solidFill>
              </a:rPr>
              <a:t>Email processing and distribution</a:t>
            </a:r>
          </a:p>
          <a:p>
            <a:pPr marL="285750" indent="-285750">
              <a:buFont typeface="Arial" panose="020B0604020202020204" pitchFamily="34" charset="0"/>
              <a:buChar char="•"/>
            </a:pPr>
            <a:endParaRPr lang="en-US" dirty="0">
              <a:solidFill>
                <a:schemeClr val="bg1"/>
              </a:solidFill>
            </a:endParaRPr>
          </a:p>
        </p:txBody>
      </p:sp>
      <p:sp>
        <p:nvSpPr>
          <p:cNvPr id="22" name="TextBox 21">
            <a:extLst>
              <a:ext uri="{FF2B5EF4-FFF2-40B4-BE49-F238E27FC236}">
                <a16:creationId xmlns:a16="http://schemas.microsoft.com/office/drawing/2014/main" id="{71A88FC6-207B-4EBE-9B94-DEED882004FE}"/>
              </a:ext>
            </a:extLst>
          </p:cNvPr>
          <p:cNvSpPr txBox="1"/>
          <p:nvPr/>
        </p:nvSpPr>
        <p:spPr>
          <a:xfrm>
            <a:off x="6991923" y="1928563"/>
            <a:ext cx="3833091" cy="313932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bg1"/>
                </a:solidFill>
              </a:rPr>
              <a:t>Routine maintenance &amp; monitoring </a:t>
            </a:r>
          </a:p>
          <a:p>
            <a:pPr marL="285750" indent="-285750">
              <a:lnSpc>
                <a:spcPct val="200000"/>
              </a:lnSpc>
              <a:buFont typeface="Arial" panose="020B0604020202020204" pitchFamily="34" charset="0"/>
              <a:buChar char="•"/>
            </a:pPr>
            <a:r>
              <a:rPr lang="en-US" dirty="0">
                <a:solidFill>
                  <a:schemeClr val="bg1"/>
                </a:solidFill>
              </a:rPr>
              <a:t>Server and App Monitoring</a:t>
            </a:r>
          </a:p>
          <a:p>
            <a:pPr marL="285750" indent="-285750">
              <a:lnSpc>
                <a:spcPct val="200000"/>
              </a:lnSpc>
              <a:buFont typeface="Arial" panose="020B0604020202020204" pitchFamily="34" charset="0"/>
              <a:buChar char="•"/>
            </a:pPr>
            <a:r>
              <a:rPr lang="en-US" dirty="0">
                <a:solidFill>
                  <a:schemeClr val="bg1"/>
                </a:solidFill>
              </a:rPr>
              <a:t>Software deployment</a:t>
            </a:r>
          </a:p>
          <a:p>
            <a:pPr marL="285750" indent="-285750">
              <a:lnSpc>
                <a:spcPct val="200000"/>
              </a:lnSpc>
              <a:buFont typeface="Arial" panose="020B0604020202020204" pitchFamily="34" charset="0"/>
              <a:buChar char="•"/>
            </a:pPr>
            <a:r>
              <a:rPr lang="en-US" dirty="0">
                <a:solidFill>
                  <a:schemeClr val="bg1"/>
                </a:solidFill>
              </a:rPr>
              <a:t>Desktop Support</a:t>
            </a:r>
          </a:p>
          <a:p>
            <a:pPr marL="285750" indent="-285750">
              <a:lnSpc>
                <a:spcPct val="200000"/>
              </a:lnSpc>
              <a:buFont typeface="Arial" panose="020B0604020202020204" pitchFamily="34" charset="0"/>
              <a:buChar char="•"/>
            </a:pPr>
            <a:r>
              <a:rPr lang="en-US" dirty="0">
                <a:solidFill>
                  <a:schemeClr val="bg1"/>
                </a:solidFill>
              </a:rPr>
              <a:t>Batch Processing</a:t>
            </a:r>
          </a:p>
          <a:p>
            <a:pPr marL="285750" indent="-285750">
              <a:buFont typeface="Arial" panose="020B0604020202020204" pitchFamily="34" charset="0"/>
              <a:buChar char="•"/>
            </a:pPr>
            <a:endParaRPr lang="en-US" dirty="0">
              <a:solidFill>
                <a:schemeClr val="bg1"/>
              </a:solidFill>
            </a:endParaRPr>
          </a:p>
        </p:txBody>
      </p:sp>
      <p:sp>
        <p:nvSpPr>
          <p:cNvPr id="23" name="TextBox 22">
            <a:extLst>
              <a:ext uri="{FF2B5EF4-FFF2-40B4-BE49-F238E27FC236}">
                <a16:creationId xmlns:a16="http://schemas.microsoft.com/office/drawing/2014/main" id="{F7A2BFF6-408B-4B8C-B354-0074ED85BB77}"/>
              </a:ext>
            </a:extLst>
          </p:cNvPr>
          <p:cNvSpPr txBox="1"/>
          <p:nvPr/>
        </p:nvSpPr>
        <p:spPr>
          <a:xfrm>
            <a:off x="1422398" y="1006550"/>
            <a:ext cx="5680363" cy="646331"/>
          </a:xfrm>
          <a:prstGeom prst="rect">
            <a:avLst/>
          </a:prstGeom>
          <a:noFill/>
        </p:spPr>
        <p:txBody>
          <a:bodyPr wrap="square" rtlCol="0">
            <a:spAutoFit/>
          </a:bodyPr>
          <a:lstStyle/>
          <a:p>
            <a:r>
              <a:rPr lang="en-US" sz="3600" b="1" spc="660" dirty="0">
                <a:solidFill>
                  <a:schemeClr val="bg1"/>
                </a:solidFill>
                <a:latin typeface="Sagona ExtraLight" panose="02020303050505020204" pitchFamily="18" charset="0"/>
              </a:rPr>
              <a:t>RPA USE IN IT</a:t>
            </a:r>
          </a:p>
        </p:txBody>
      </p:sp>
    </p:spTree>
    <p:extLst>
      <p:ext uri="{BB962C8B-B14F-4D97-AF65-F5344CB8AC3E}">
        <p14:creationId xmlns:p14="http://schemas.microsoft.com/office/powerpoint/2010/main" val="772566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4AC3-8505-435A-A7F3-CF6C11A38767}"/>
              </a:ext>
            </a:extLst>
          </p:cNvPr>
          <p:cNvSpPr>
            <a:spLocks noGrp="1"/>
          </p:cNvSpPr>
          <p:nvPr>
            <p:ph type="ctrTitle"/>
          </p:nvPr>
        </p:nvSpPr>
        <p:spPr/>
        <p:txBody>
          <a:bodyPr/>
          <a:lstStyle/>
          <a:p>
            <a:r>
              <a:rPr lang="en-US" dirty="0"/>
              <a:t>RPA – </a:t>
            </a:r>
            <a:r>
              <a:rPr lang="en-US" cap="none" dirty="0"/>
              <a:t>Application Migration</a:t>
            </a:r>
            <a:endParaRPr lang="en-US" dirty="0"/>
          </a:p>
        </p:txBody>
      </p:sp>
      <p:sp>
        <p:nvSpPr>
          <p:cNvPr id="3" name="Text Placeholder 2">
            <a:extLst>
              <a:ext uri="{FF2B5EF4-FFF2-40B4-BE49-F238E27FC236}">
                <a16:creationId xmlns:a16="http://schemas.microsoft.com/office/drawing/2014/main" id="{BB312A54-3F55-4E84-B945-58CABC8EE611}"/>
              </a:ext>
            </a:extLst>
          </p:cNvPr>
          <p:cNvSpPr>
            <a:spLocks noGrp="1"/>
          </p:cNvSpPr>
          <p:nvPr>
            <p:ph type="body" sz="quarter" idx="14"/>
          </p:nvPr>
        </p:nvSpPr>
        <p:spPr>
          <a:xfrm>
            <a:off x="392623" y="1389918"/>
            <a:ext cx="3301920" cy="4849283"/>
          </a:xfrm>
        </p:spPr>
        <p:txBody>
          <a:bodyPr/>
          <a:lstStyle/>
          <a:p>
            <a:r>
              <a:rPr lang="en-US" b="1" dirty="0">
                <a:solidFill>
                  <a:schemeClr val="accent3">
                    <a:lumMod val="75000"/>
                  </a:schemeClr>
                </a:solidFill>
              </a:rPr>
              <a:t>Stress Free Migration</a:t>
            </a:r>
          </a:p>
          <a:p>
            <a:pPr marL="285750" indent="-285750">
              <a:buFont typeface="Wingdings" panose="05000000000000000000" pitchFamily="2" charset="2"/>
              <a:buChar char="Ø"/>
            </a:pPr>
            <a:r>
              <a:rPr lang="en-US" b="1" dirty="0">
                <a:solidFill>
                  <a:schemeClr val="accent3">
                    <a:lumMod val="75000"/>
                  </a:schemeClr>
                </a:solidFill>
              </a:rPr>
              <a:t>Expedite Testing</a:t>
            </a:r>
          </a:p>
          <a:p>
            <a:pPr marL="285750" indent="-285750">
              <a:buFont typeface="Arial" panose="020B0604020202020204" pitchFamily="34" charset="0"/>
              <a:buChar char="•"/>
            </a:pPr>
            <a:r>
              <a:rPr lang="en-US" dirty="0"/>
              <a:t>Eliminate the need to develop test scripts by having a digital workforce do it instead</a:t>
            </a:r>
          </a:p>
          <a:p>
            <a:pPr marL="285750" indent="-285750">
              <a:buFont typeface="Wingdings" panose="05000000000000000000" pitchFamily="2" charset="2"/>
              <a:buChar char="Ø"/>
            </a:pPr>
            <a:r>
              <a:rPr lang="en-US" b="1" dirty="0">
                <a:solidFill>
                  <a:schemeClr val="accent3">
                    <a:lumMod val="75000"/>
                  </a:schemeClr>
                </a:solidFill>
              </a:rPr>
              <a:t>Validate  at scale </a:t>
            </a:r>
          </a:p>
          <a:p>
            <a:pPr marL="285750" indent="-285750">
              <a:buFont typeface="Arial" panose="020B0604020202020204" pitchFamily="34" charset="0"/>
              <a:buChar char="•"/>
            </a:pPr>
            <a:r>
              <a:rPr lang="en-US" dirty="0"/>
              <a:t>Complete several months worth of test processes in days with RPA.</a:t>
            </a:r>
          </a:p>
          <a:p>
            <a:pPr marL="285750" indent="-285750">
              <a:buFont typeface="Wingdings" panose="05000000000000000000" pitchFamily="2" charset="2"/>
              <a:buChar char="Ø"/>
            </a:pPr>
            <a:r>
              <a:rPr lang="en-US" b="1" dirty="0">
                <a:solidFill>
                  <a:schemeClr val="accent3">
                    <a:lumMod val="75000"/>
                  </a:schemeClr>
                </a:solidFill>
              </a:rPr>
              <a:t>Achieve 100% accuracy</a:t>
            </a:r>
          </a:p>
          <a:p>
            <a:pPr marL="285750" indent="-285750">
              <a:buFont typeface="Arial" panose="020B0604020202020204" pitchFamily="34" charset="0"/>
              <a:buChar char="•"/>
            </a:pPr>
            <a:r>
              <a:rPr lang="en-US" dirty="0"/>
              <a:t>Eliminate the risk of inaccurate testing</a:t>
            </a:r>
          </a:p>
          <a:p>
            <a:pPr marL="342900" indent="-342900">
              <a:buFont typeface="Wingdings" panose="05000000000000000000" pitchFamily="2" charset="2"/>
              <a:buChar char="Ø"/>
            </a:pPr>
            <a:r>
              <a:rPr lang="en-US" b="1" dirty="0">
                <a:solidFill>
                  <a:schemeClr val="accent3">
                    <a:lumMod val="75000"/>
                  </a:schemeClr>
                </a:solidFill>
              </a:rPr>
              <a:t>Automate as you go</a:t>
            </a:r>
          </a:p>
          <a:p>
            <a:pPr marL="285750" indent="-285750">
              <a:buFont typeface="Arial" panose="020B0604020202020204" pitchFamily="34" charset="0"/>
              <a:buChar char="•"/>
            </a:pPr>
            <a:r>
              <a:rPr lang="en-US" dirty="0"/>
              <a:t>Make your tests the basis of post-migration process automation</a:t>
            </a:r>
          </a:p>
        </p:txBody>
      </p:sp>
      <p:sp>
        <p:nvSpPr>
          <p:cNvPr id="4" name="TextBox 3">
            <a:extLst>
              <a:ext uri="{FF2B5EF4-FFF2-40B4-BE49-F238E27FC236}">
                <a16:creationId xmlns:a16="http://schemas.microsoft.com/office/drawing/2014/main" id="{FE409B1A-6A55-4BD9-8971-5D1DE8AAF9A5}"/>
              </a:ext>
            </a:extLst>
          </p:cNvPr>
          <p:cNvSpPr txBox="1"/>
          <p:nvPr/>
        </p:nvSpPr>
        <p:spPr>
          <a:xfrm>
            <a:off x="4119419" y="1389918"/>
            <a:ext cx="3168072" cy="4770537"/>
          </a:xfrm>
          <a:prstGeom prst="rect">
            <a:avLst/>
          </a:prstGeom>
          <a:solidFill>
            <a:schemeClr val="accent3">
              <a:lumMod val="75000"/>
            </a:schemeClr>
          </a:solidFill>
        </p:spPr>
        <p:txBody>
          <a:bodyPr wrap="square" rtlCol="0">
            <a:spAutoFit/>
          </a:bodyPr>
          <a:lstStyle/>
          <a:p>
            <a:pPr algn="just"/>
            <a:r>
              <a:rPr lang="en-US" sz="1600" dirty="0">
                <a:solidFill>
                  <a:schemeClr val="bg1"/>
                </a:solidFill>
                <a:latin typeface="+mj-lt"/>
              </a:rPr>
              <a:t>Testing and Validation – Large scale end-to-end automated testing and validation coverage can be achieved rapidly with the RPA Platform without disruption to your team, your day-to-day operations, or your customers. RPA supports automated testing through the SAP GUI, Fiori, and  SAP clients</a:t>
            </a:r>
          </a:p>
          <a:p>
            <a:pPr marL="285750" indent="-285750" algn="just">
              <a:buFont typeface="Arial" panose="020B0604020202020204" pitchFamily="34" charset="0"/>
              <a:buChar char="•"/>
            </a:pPr>
            <a:r>
              <a:rPr lang="en-US" sz="1600" dirty="0">
                <a:solidFill>
                  <a:schemeClr val="bg1"/>
                </a:solidFill>
                <a:latin typeface="+mj-lt"/>
              </a:rPr>
              <a:t>Create test cases and data sets dynamically reducing test time</a:t>
            </a:r>
          </a:p>
          <a:p>
            <a:pPr marL="285750" indent="-285750" algn="just">
              <a:buFont typeface="Arial" panose="020B0604020202020204" pitchFamily="34" charset="0"/>
              <a:buChar char="•"/>
            </a:pPr>
            <a:r>
              <a:rPr lang="en-US" sz="1600" dirty="0">
                <a:solidFill>
                  <a:schemeClr val="bg1"/>
                </a:solidFill>
                <a:latin typeface="+mj-lt"/>
              </a:rPr>
              <a:t>Execute tests continuously end-to-end for improved test coverage</a:t>
            </a:r>
          </a:p>
          <a:p>
            <a:pPr marL="285750" indent="-285750" algn="just">
              <a:buFont typeface="Arial" panose="020B0604020202020204" pitchFamily="34" charset="0"/>
              <a:buChar char="•"/>
            </a:pPr>
            <a:r>
              <a:rPr lang="en-US" sz="1600" dirty="0">
                <a:solidFill>
                  <a:schemeClr val="bg1"/>
                </a:solidFill>
                <a:latin typeface="+mj-lt"/>
              </a:rPr>
              <a:t>Automate Regression, Security, and Acceptance testing with RPA reducing cost and manual effort</a:t>
            </a:r>
          </a:p>
          <a:p>
            <a:pPr marL="285750" indent="-285750" algn="just">
              <a:buFont typeface="Arial" panose="020B0604020202020204" pitchFamily="34" charset="0"/>
              <a:buChar char="•"/>
            </a:pPr>
            <a:r>
              <a:rPr lang="en-US" sz="1600" dirty="0">
                <a:solidFill>
                  <a:schemeClr val="bg1"/>
                </a:solidFill>
                <a:latin typeface="+mj-lt"/>
              </a:rPr>
              <a:t>Visualize test progress and results in Power BI Dashboard</a:t>
            </a:r>
          </a:p>
        </p:txBody>
      </p:sp>
      <p:sp>
        <p:nvSpPr>
          <p:cNvPr id="5" name="Rectangle 4">
            <a:extLst>
              <a:ext uri="{FF2B5EF4-FFF2-40B4-BE49-F238E27FC236}">
                <a16:creationId xmlns:a16="http://schemas.microsoft.com/office/drawing/2014/main" id="{5956930B-1E78-4B56-AB48-F22C710BB77A}"/>
              </a:ext>
            </a:extLst>
          </p:cNvPr>
          <p:cNvSpPr/>
          <p:nvPr/>
        </p:nvSpPr>
        <p:spPr>
          <a:xfrm>
            <a:off x="7379855" y="1389918"/>
            <a:ext cx="3463636" cy="24932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C814F0-4B76-4A21-A037-394A60D6860C}"/>
              </a:ext>
            </a:extLst>
          </p:cNvPr>
          <p:cNvSpPr txBox="1"/>
          <p:nvPr/>
        </p:nvSpPr>
        <p:spPr>
          <a:xfrm>
            <a:off x="7379855" y="1425884"/>
            <a:ext cx="3297382" cy="2677656"/>
          </a:xfrm>
          <a:prstGeom prst="rect">
            <a:avLst/>
          </a:prstGeom>
          <a:noFill/>
        </p:spPr>
        <p:txBody>
          <a:bodyPr wrap="square" rtlCol="0">
            <a:spAutoFit/>
          </a:bodyPr>
          <a:lstStyle/>
          <a:p>
            <a:pPr algn="just"/>
            <a:r>
              <a:rPr lang="en-US" sz="1400" dirty="0">
                <a:solidFill>
                  <a:schemeClr val="bg1"/>
                </a:solidFill>
                <a:latin typeface="+mj-lt"/>
              </a:rPr>
              <a:t>Custom code identification, analysis and remediation -  The platform helps automatically remediate and optimize custom code, achieving rapid time to value.</a:t>
            </a:r>
          </a:p>
          <a:p>
            <a:pPr marL="285750" indent="-285750" algn="just">
              <a:buFont typeface="Arial" panose="020B0604020202020204" pitchFamily="34" charset="0"/>
              <a:buChar char="•"/>
            </a:pPr>
            <a:r>
              <a:rPr lang="en-US" sz="1400" dirty="0">
                <a:solidFill>
                  <a:schemeClr val="bg1"/>
                </a:solidFill>
                <a:latin typeface="+mj-lt"/>
              </a:rPr>
              <a:t>Identify custom code quickly with RPA</a:t>
            </a:r>
          </a:p>
          <a:p>
            <a:pPr marL="285750" indent="-285750" algn="just">
              <a:buFont typeface="Arial" panose="020B0604020202020204" pitchFamily="34" charset="0"/>
              <a:buChar char="•"/>
            </a:pPr>
            <a:r>
              <a:rPr lang="en-US" sz="1400" dirty="0">
                <a:solidFill>
                  <a:schemeClr val="bg1"/>
                </a:solidFill>
                <a:latin typeface="+mj-lt"/>
              </a:rPr>
              <a:t>Analyze any vulnerabilities in the existing code reducing the cost of assessment</a:t>
            </a:r>
          </a:p>
          <a:p>
            <a:pPr marL="285750" indent="-285750" algn="just">
              <a:buFont typeface="Arial" panose="020B0604020202020204" pitchFamily="34" charset="0"/>
              <a:buChar char="•"/>
            </a:pPr>
            <a:r>
              <a:rPr lang="en-US" sz="1400" dirty="0">
                <a:solidFill>
                  <a:schemeClr val="bg1"/>
                </a:solidFill>
                <a:latin typeface="+mj-lt"/>
              </a:rPr>
              <a:t>Check for compatibility resulting in decreased migration effort</a:t>
            </a:r>
          </a:p>
          <a:p>
            <a:pPr marL="285750" indent="-285750" algn="just">
              <a:buFont typeface="Arial" panose="020B0604020202020204" pitchFamily="34" charset="0"/>
              <a:buChar char="•"/>
            </a:pPr>
            <a:r>
              <a:rPr lang="en-US" sz="1400" dirty="0">
                <a:solidFill>
                  <a:schemeClr val="bg1"/>
                </a:solidFill>
                <a:latin typeface="+mj-lt"/>
              </a:rPr>
              <a:t>Remediate any issues automatically preventing manual errors</a:t>
            </a:r>
          </a:p>
        </p:txBody>
      </p:sp>
      <p:sp>
        <p:nvSpPr>
          <p:cNvPr id="8" name="Rectangle 7">
            <a:extLst>
              <a:ext uri="{FF2B5EF4-FFF2-40B4-BE49-F238E27FC236}">
                <a16:creationId xmlns:a16="http://schemas.microsoft.com/office/drawing/2014/main" id="{9A7A32FE-E4A7-4EB5-8269-ED7488ECEEC5}"/>
              </a:ext>
            </a:extLst>
          </p:cNvPr>
          <p:cNvSpPr/>
          <p:nvPr/>
        </p:nvSpPr>
        <p:spPr>
          <a:xfrm>
            <a:off x="7379855" y="3971636"/>
            <a:ext cx="3463636" cy="2188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F490E59A-9455-4D9D-81FC-8B32ED5198B1}"/>
              </a:ext>
            </a:extLst>
          </p:cNvPr>
          <p:cNvSpPr txBox="1"/>
          <p:nvPr/>
        </p:nvSpPr>
        <p:spPr>
          <a:xfrm>
            <a:off x="7379855" y="4050950"/>
            <a:ext cx="3463635" cy="2031325"/>
          </a:xfrm>
          <a:prstGeom prst="rect">
            <a:avLst/>
          </a:prstGeom>
          <a:noFill/>
        </p:spPr>
        <p:txBody>
          <a:bodyPr wrap="square" rtlCol="0">
            <a:spAutoFit/>
          </a:bodyPr>
          <a:lstStyle/>
          <a:p>
            <a:pPr algn="just"/>
            <a:r>
              <a:rPr lang="en-US" sz="1400" b="1" dirty="0">
                <a:solidFill>
                  <a:schemeClr val="bg1"/>
                </a:solidFill>
                <a:latin typeface="+mj-lt"/>
              </a:rPr>
              <a:t>Security Compliance</a:t>
            </a:r>
          </a:p>
          <a:p>
            <a:pPr algn="just"/>
            <a:r>
              <a:rPr lang="en-US" sz="1400" dirty="0">
                <a:solidFill>
                  <a:schemeClr val="bg1"/>
                </a:solidFill>
                <a:latin typeface="+mj-lt"/>
              </a:rPr>
              <a:t>RPA offers a trusted platform for secure automation and simplified compliances with the regulations that matter to you. Defense-grade security and auditing include Role Based Access Control (RBAC), encryption everywhere, and Veracode certified code. The technology is trusted as secure by 50+ government agencies</a:t>
            </a:r>
          </a:p>
        </p:txBody>
      </p:sp>
    </p:spTree>
    <p:extLst>
      <p:ext uri="{BB962C8B-B14F-4D97-AF65-F5344CB8AC3E}">
        <p14:creationId xmlns:p14="http://schemas.microsoft.com/office/powerpoint/2010/main" val="328583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BBA0D1B0-574B-4C0D-9DF8-B4A437AAAC25}"/>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56946" y="3528881"/>
            <a:ext cx="3362031" cy="2294677"/>
          </a:xfrm>
          <a:prstGeom prst="rect">
            <a:avLst/>
          </a:prstGeom>
        </p:spPr>
      </p:pic>
      <p:sp>
        <p:nvSpPr>
          <p:cNvPr id="5" name="Title 20">
            <a:extLst>
              <a:ext uri="{FF2B5EF4-FFF2-40B4-BE49-F238E27FC236}">
                <a16:creationId xmlns:a16="http://schemas.microsoft.com/office/drawing/2014/main" id="{5C00806E-7D6C-49A6-8044-4F31A3005E54}"/>
              </a:ext>
            </a:extLst>
          </p:cNvPr>
          <p:cNvSpPr txBox="1">
            <a:spLocks/>
          </p:cNvSpPr>
          <p:nvPr/>
        </p:nvSpPr>
        <p:spPr>
          <a:xfrm>
            <a:off x="1745668" y="227361"/>
            <a:ext cx="9273309" cy="1101229"/>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000" b="0" i="0" kern="1200" cap="all" baseline="0">
                <a:solidFill>
                  <a:schemeClr val="accent4">
                    <a:lumMod val="75000"/>
                  </a:schemeClr>
                </a:solidFill>
                <a:latin typeface="Sagona ExtraLight" panose="02020303050505020204" pitchFamily="18" charset="0"/>
                <a:ea typeface="+mj-ea"/>
                <a:cs typeface="+mj-cs"/>
              </a:defRPr>
            </a:lvl1pPr>
          </a:lstStyle>
          <a:p>
            <a:r>
              <a:rPr lang="en-US" sz="3600" cap="none" dirty="0"/>
              <a:t>COVID-19: Time of Need HR Use Cases</a:t>
            </a:r>
          </a:p>
        </p:txBody>
      </p:sp>
      <p:sp>
        <p:nvSpPr>
          <p:cNvPr id="6" name="TextBox 5">
            <a:extLst>
              <a:ext uri="{FF2B5EF4-FFF2-40B4-BE49-F238E27FC236}">
                <a16:creationId xmlns:a16="http://schemas.microsoft.com/office/drawing/2014/main" id="{247764ED-50B0-49EF-9F80-953E0986E92E}"/>
              </a:ext>
            </a:extLst>
          </p:cNvPr>
          <p:cNvSpPr txBox="1"/>
          <p:nvPr/>
        </p:nvSpPr>
        <p:spPr>
          <a:xfrm>
            <a:off x="637309" y="1588653"/>
            <a:ext cx="3269672" cy="1754326"/>
          </a:xfrm>
          <a:prstGeom prst="rect">
            <a:avLst/>
          </a:prstGeom>
          <a:solidFill>
            <a:schemeClr val="bg2">
              <a:lumMod val="95000"/>
            </a:schemeClr>
          </a:solidFill>
        </p:spPr>
        <p:txBody>
          <a:bodyPr wrap="square" rtlCol="0">
            <a:spAutoFit/>
          </a:bodyPr>
          <a:lstStyle/>
          <a:p>
            <a:pPr algn="ctr"/>
            <a:r>
              <a:rPr lang="en-US" b="1" dirty="0">
                <a:solidFill>
                  <a:schemeClr val="accent3">
                    <a:lumMod val="75000"/>
                  </a:schemeClr>
                </a:solidFill>
              </a:rPr>
              <a:t>HR Communications</a:t>
            </a:r>
          </a:p>
          <a:p>
            <a:pPr algn="just"/>
            <a:r>
              <a:rPr lang="en-US" dirty="0">
                <a:solidFill>
                  <a:schemeClr val="accent3">
                    <a:lumMod val="75000"/>
                  </a:schemeClr>
                </a:solidFill>
              </a:rPr>
              <a:t>Software bots automatically send communications and notification based on employee preference (i.e. Email, SMS, Portal etc.</a:t>
            </a:r>
          </a:p>
        </p:txBody>
      </p:sp>
      <p:sp>
        <p:nvSpPr>
          <p:cNvPr id="7" name="TextBox 6">
            <a:extLst>
              <a:ext uri="{FF2B5EF4-FFF2-40B4-BE49-F238E27FC236}">
                <a16:creationId xmlns:a16="http://schemas.microsoft.com/office/drawing/2014/main" id="{D13A5598-6CCB-4F8B-BF25-11EB9B47EDBC}"/>
              </a:ext>
            </a:extLst>
          </p:cNvPr>
          <p:cNvSpPr txBox="1"/>
          <p:nvPr/>
        </p:nvSpPr>
        <p:spPr>
          <a:xfrm>
            <a:off x="4100946" y="1588653"/>
            <a:ext cx="3362035" cy="1754326"/>
          </a:xfrm>
          <a:prstGeom prst="rect">
            <a:avLst/>
          </a:prstGeom>
          <a:solidFill>
            <a:schemeClr val="bg2">
              <a:lumMod val="50000"/>
            </a:schemeClr>
          </a:solidFill>
        </p:spPr>
        <p:txBody>
          <a:bodyPr wrap="square" rtlCol="0">
            <a:spAutoFit/>
          </a:bodyPr>
          <a:lstStyle/>
          <a:p>
            <a:pPr algn="ctr"/>
            <a:r>
              <a:rPr lang="en-US" b="1" dirty="0">
                <a:solidFill>
                  <a:schemeClr val="bg1"/>
                </a:solidFill>
              </a:rPr>
              <a:t>Health &amp; Safety of Employees</a:t>
            </a:r>
          </a:p>
          <a:p>
            <a:pPr algn="just"/>
            <a:r>
              <a:rPr lang="en-US" dirty="0">
                <a:solidFill>
                  <a:schemeClr val="bg1"/>
                </a:solidFill>
              </a:rPr>
              <a:t>Health check survey application that notifies employees frequently to check their health status and report while at work or when returning work</a:t>
            </a:r>
          </a:p>
        </p:txBody>
      </p:sp>
      <p:sp>
        <p:nvSpPr>
          <p:cNvPr id="8" name="TextBox 7">
            <a:extLst>
              <a:ext uri="{FF2B5EF4-FFF2-40B4-BE49-F238E27FC236}">
                <a16:creationId xmlns:a16="http://schemas.microsoft.com/office/drawing/2014/main" id="{8737C210-68B2-4702-AFC5-1807B2BDE873}"/>
              </a:ext>
            </a:extLst>
          </p:cNvPr>
          <p:cNvSpPr txBox="1"/>
          <p:nvPr/>
        </p:nvSpPr>
        <p:spPr>
          <a:xfrm>
            <a:off x="7656946" y="1588653"/>
            <a:ext cx="3362035" cy="1754326"/>
          </a:xfrm>
          <a:prstGeom prst="rect">
            <a:avLst/>
          </a:prstGeom>
          <a:solidFill>
            <a:srgbClr val="002060"/>
          </a:solidFill>
        </p:spPr>
        <p:txBody>
          <a:bodyPr wrap="square" rtlCol="0">
            <a:spAutoFit/>
          </a:bodyPr>
          <a:lstStyle/>
          <a:p>
            <a:pPr algn="ctr"/>
            <a:r>
              <a:rPr lang="en-US" b="1" dirty="0">
                <a:solidFill>
                  <a:schemeClr val="bg1"/>
                </a:solidFill>
              </a:rPr>
              <a:t>Health &amp; Safety of Employees</a:t>
            </a:r>
          </a:p>
          <a:p>
            <a:pPr algn="just"/>
            <a:r>
              <a:rPr lang="en-US" dirty="0">
                <a:solidFill>
                  <a:schemeClr val="bg1"/>
                </a:solidFill>
              </a:rPr>
              <a:t>Health check survey application that notifies employees frequently to check their health status and report while at work or when returning work</a:t>
            </a:r>
          </a:p>
        </p:txBody>
      </p:sp>
      <p:sp>
        <p:nvSpPr>
          <p:cNvPr id="9" name="TextBox 8">
            <a:extLst>
              <a:ext uri="{FF2B5EF4-FFF2-40B4-BE49-F238E27FC236}">
                <a16:creationId xmlns:a16="http://schemas.microsoft.com/office/drawing/2014/main" id="{B64F1273-9894-4EFE-A611-33C417CCC1A7}"/>
              </a:ext>
            </a:extLst>
          </p:cNvPr>
          <p:cNvSpPr txBox="1"/>
          <p:nvPr/>
        </p:nvSpPr>
        <p:spPr>
          <a:xfrm>
            <a:off x="637309" y="3528881"/>
            <a:ext cx="3269672" cy="1477328"/>
          </a:xfrm>
          <a:prstGeom prst="rect">
            <a:avLst/>
          </a:prstGeom>
          <a:solidFill>
            <a:schemeClr val="accent1">
              <a:lumMod val="75000"/>
            </a:schemeClr>
          </a:solidFill>
        </p:spPr>
        <p:txBody>
          <a:bodyPr wrap="square" rtlCol="0">
            <a:spAutoFit/>
          </a:bodyPr>
          <a:lstStyle/>
          <a:p>
            <a:pPr algn="ctr"/>
            <a:r>
              <a:rPr lang="en-US" b="1" dirty="0">
                <a:solidFill>
                  <a:schemeClr val="bg1"/>
                </a:solidFill>
              </a:rPr>
              <a:t>Quick Rehiring and onboarding</a:t>
            </a:r>
          </a:p>
          <a:p>
            <a:pPr algn="just"/>
            <a:r>
              <a:rPr lang="en-US" dirty="0">
                <a:solidFill>
                  <a:schemeClr val="bg1"/>
                </a:solidFill>
              </a:rPr>
              <a:t>Software bots automating the onboarding and provisioning of systems access and tools for new employees</a:t>
            </a:r>
          </a:p>
        </p:txBody>
      </p:sp>
      <p:sp>
        <p:nvSpPr>
          <p:cNvPr id="10" name="TextBox 9">
            <a:extLst>
              <a:ext uri="{FF2B5EF4-FFF2-40B4-BE49-F238E27FC236}">
                <a16:creationId xmlns:a16="http://schemas.microsoft.com/office/drawing/2014/main" id="{69BB2AD6-5990-49E2-B39C-397FD5C007FC}"/>
              </a:ext>
            </a:extLst>
          </p:cNvPr>
          <p:cNvSpPr txBox="1"/>
          <p:nvPr/>
        </p:nvSpPr>
        <p:spPr>
          <a:xfrm>
            <a:off x="4100945" y="3507131"/>
            <a:ext cx="3362035" cy="1477328"/>
          </a:xfrm>
          <a:prstGeom prst="rect">
            <a:avLst/>
          </a:prstGeom>
          <a:solidFill>
            <a:schemeClr val="bg2">
              <a:lumMod val="75000"/>
            </a:schemeClr>
          </a:solidFill>
        </p:spPr>
        <p:txBody>
          <a:bodyPr wrap="square" rtlCol="0">
            <a:spAutoFit/>
          </a:bodyPr>
          <a:lstStyle/>
          <a:p>
            <a:pPr algn="ctr"/>
            <a:r>
              <a:rPr lang="en-US" b="1" dirty="0">
                <a:solidFill>
                  <a:schemeClr val="bg1"/>
                </a:solidFill>
              </a:rPr>
              <a:t>Temp Staff Processing</a:t>
            </a:r>
          </a:p>
          <a:p>
            <a:pPr algn="just"/>
            <a:r>
              <a:rPr lang="en-US" dirty="0">
                <a:solidFill>
                  <a:schemeClr val="bg1"/>
                </a:solidFill>
              </a:rPr>
              <a:t>Software bots automatically send communications and notification based on employee preference (i.e. Email, SMS, Portal etc.</a:t>
            </a:r>
          </a:p>
        </p:txBody>
      </p:sp>
      <p:sp>
        <p:nvSpPr>
          <p:cNvPr id="11" name="TextBox 10">
            <a:extLst>
              <a:ext uri="{FF2B5EF4-FFF2-40B4-BE49-F238E27FC236}">
                <a16:creationId xmlns:a16="http://schemas.microsoft.com/office/drawing/2014/main" id="{885BA257-A2B5-4D1B-B54B-FD796716C7D1}"/>
              </a:ext>
            </a:extLst>
          </p:cNvPr>
          <p:cNvSpPr txBox="1"/>
          <p:nvPr/>
        </p:nvSpPr>
        <p:spPr>
          <a:xfrm>
            <a:off x="637310" y="5177227"/>
            <a:ext cx="3269672" cy="646331"/>
          </a:xfrm>
          <a:prstGeom prst="rect">
            <a:avLst/>
          </a:prstGeom>
          <a:solidFill>
            <a:schemeClr val="accent3"/>
          </a:solidFill>
        </p:spPr>
        <p:txBody>
          <a:bodyPr wrap="square" rtlCol="0">
            <a:spAutoFit/>
          </a:bodyPr>
          <a:lstStyle/>
          <a:p>
            <a:pPr algn="ctr"/>
            <a:r>
              <a:rPr lang="en-US" b="1" dirty="0">
                <a:solidFill>
                  <a:schemeClr val="bg1"/>
                </a:solidFill>
              </a:rPr>
              <a:t>Sick Leave Request Processing</a:t>
            </a:r>
          </a:p>
          <a:p>
            <a:pPr algn="ctr"/>
            <a:endParaRPr lang="en-US" dirty="0">
              <a:solidFill>
                <a:schemeClr val="bg1"/>
              </a:solidFill>
            </a:endParaRPr>
          </a:p>
        </p:txBody>
      </p:sp>
      <p:sp>
        <p:nvSpPr>
          <p:cNvPr id="12" name="TextBox 11">
            <a:extLst>
              <a:ext uri="{FF2B5EF4-FFF2-40B4-BE49-F238E27FC236}">
                <a16:creationId xmlns:a16="http://schemas.microsoft.com/office/drawing/2014/main" id="{1F153AFA-1452-438D-9426-343407024102}"/>
              </a:ext>
            </a:extLst>
          </p:cNvPr>
          <p:cNvSpPr txBox="1"/>
          <p:nvPr/>
        </p:nvSpPr>
        <p:spPr>
          <a:xfrm>
            <a:off x="4100945" y="5181969"/>
            <a:ext cx="3362034" cy="646331"/>
          </a:xfrm>
          <a:prstGeom prst="rect">
            <a:avLst/>
          </a:prstGeom>
          <a:solidFill>
            <a:schemeClr val="accent6">
              <a:lumMod val="50000"/>
            </a:schemeClr>
          </a:solidFill>
        </p:spPr>
        <p:txBody>
          <a:bodyPr wrap="square" rtlCol="0">
            <a:spAutoFit/>
          </a:bodyPr>
          <a:lstStyle/>
          <a:p>
            <a:pPr algn="ctr"/>
            <a:r>
              <a:rPr lang="en-US" b="1" dirty="0">
                <a:solidFill>
                  <a:schemeClr val="bg1"/>
                </a:solidFill>
              </a:rPr>
              <a:t>Short Term Disability questions and claim submission</a:t>
            </a:r>
            <a:endParaRPr lang="en-US" dirty="0">
              <a:solidFill>
                <a:schemeClr val="bg1"/>
              </a:solidFill>
            </a:endParaRPr>
          </a:p>
        </p:txBody>
      </p:sp>
    </p:spTree>
    <p:extLst>
      <p:ext uri="{BB962C8B-B14F-4D97-AF65-F5344CB8AC3E}">
        <p14:creationId xmlns:p14="http://schemas.microsoft.com/office/powerpoint/2010/main" val="80042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523" y="5378"/>
            <a:ext cx="11049293" cy="6857999"/>
          </a:xfrm>
          <a:ln>
            <a:noFill/>
            <a:prstDash val="dash"/>
          </a:ln>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171863" y="1242189"/>
            <a:ext cx="4886037" cy="356462"/>
          </a:xfrm>
        </p:spPr>
        <p:txBody>
          <a:bodyPr>
            <a:normAutofit fontScale="85000" lnSpcReduction="10000"/>
          </a:bodyPr>
          <a:lstStyle/>
          <a:p>
            <a:r>
              <a:rPr lang="en-US" sz="1400" cap="none" dirty="0"/>
              <a:t>Logistics Use Case: Processing Shipment Request</a:t>
            </a:r>
            <a:endParaRPr lang="id-ID" sz="1400" cap="none"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171863" y="5378"/>
            <a:ext cx="4710545" cy="1187171"/>
          </a:xfrm>
        </p:spPr>
        <p:txBody>
          <a:bodyPr>
            <a:normAutofit/>
          </a:bodyPr>
          <a:lstStyle/>
          <a:p>
            <a:r>
              <a:rPr lang="en-US" sz="3600" cap="none" dirty="0"/>
              <a:t>Intelligent Automation Example</a:t>
            </a:r>
            <a:endParaRPr lang="en-US" sz="3600" cap="none" dirty="0">
              <a:solidFill>
                <a:schemeClr val="bg1"/>
              </a:solidFill>
            </a:endParaRPr>
          </a:p>
        </p:txBody>
      </p:sp>
      <p:sp>
        <p:nvSpPr>
          <p:cNvPr id="3" name="TextBox 2">
            <a:extLst>
              <a:ext uri="{FF2B5EF4-FFF2-40B4-BE49-F238E27FC236}">
                <a16:creationId xmlns:a16="http://schemas.microsoft.com/office/drawing/2014/main" id="{39E5A171-C77D-4503-8B35-B123154CFB73}"/>
              </a:ext>
            </a:extLst>
          </p:cNvPr>
          <p:cNvSpPr txBox="1"/>
          <p:nvPr/>
        </p:nvSpPr>
        <p:spPr>
          <a:xfrm>
            <a:off x="1108363" y="2170546"/>
            <a:ext cx="1939636" cy="738664"/>
          </a:xfrm>
          <a:prstGeom prst="rect">
            <a:avLst/>
          </a:prstGeom>
          <a:solidFill>
            <a:schemeClr val="bg1">
              <a:lumMod val="75000"/>
            </a:schemeClr>
          </a:solidFill>
        </p:spPr>
        <p:txBody>
          <a:bodyPr wrap="square" rtlCol="0">
            <a:spAutoFit/>
          </a:bodyPr>
          <a:lstStyle/>
          <a:p>
            <a:pPr algn="just"/>
            <a:r>
              <a:rPr lang="en-US" sz="1400" dirty="0">
                <a:solidFill>
                  <a:srgbClr val="002060"/>
                </a:solidFill>
              </a:rPr>
              <a:t>Robot gets order from customer: Image, Email, XLS, PDF</a:t>
            </a:r>
          </a:p>
        </p:txBody>
      </p:sp>
      <p:sp>
        <p:nvSpPr>
          <p:cNvPr id="7" name="TextBox 6">
            <a:extLst>
              <a:ext uri="{FF2B5EF4-FFF2-40B4-BE49-F238E27FC236}">
                <a16:creationId xmlns:a16="http://schemas.microsoft.com/office/drawing/2014/main" id="{C75ADFB2-0169-4230-A483-564D34222475}"/>
              </a:ext>
            </a:extLst>
          </p:cNvPr>
          <p:cNvSpPr txBox="1"/>
          <p:nvPr/>
        </p:nvSpPr>
        <p:spPr>
          <a:xfrm>
            <a:off x="3310082" y="1975563"/>
            <a:ext cx="1197263" cy="1231106"/>
          </a:xfrm>
          <a:prstGeom prst="rect">
            <a:avLst/>
          </a:prstGeom>
          <a:solidFill>
            <a:schemeClr val="accent2">
              <a:lumMod val="75000"/>
            </a:schemeClr>
          </a:solidFill>
        </p:spPr>
        <p:txBody>
          <a:bodyPr wrap="square" rtlCol="0">
            <a:spAutoFit/>
          </a:bodyPr>
          <a:lstStyle/>
          <a:p>
            <a:pPr algn="ctr"/>
            <a:r>
              <a:rPr lang="en-US" sz="1400" dirty="0">
                <a:solidFill>
                  <a:srgbClr val="002060"/>
                </a:solidFill>
              </a:rPr>
              <a:t>Intelligence Capture</a:t>
            </a:r>
          </a:p>
          <a:p>
            <a:pPr algn="ctr"/>
            <a:endParaRPr lang="en-US" sz="1400" dirty="0">
              <a:solidFill>
                <a:srgbClr val="002060"/>
              </a:solidFill>
            </a:endParaRPr>
          </a:p>
          <a:p>
            <a:pPr algn="ctr"/>
            <a:r>
              <a:rPr lang="en-US" sz="1600" dirty="0">
                <a:solidFill>
                  <a:srgbClr val="002060"/>
                </a:solidFill>
              </a:rPr>
              <a:t>Classify &amp; Extract Data</a:t>
            </a:r>
          </a:p>
        </p:txBody>
      </p:sp>
      <p:sp>
        <p:nvSpPr>
          <p:cNvPr id="10" name="TextBox 9">
            <a:extLst>
              <a:ext uri="{FF2B5EF4-FFF2-40B4-BE49-F238E27FC236}">
                <a16:creationId xmlns:a16="http://schemas.microsoft.com/office/drawing/2014/main" id="{F01FEF5F-359B-4280-9835-C3AE5F9AF3FF}"/>
              </a:ext>
            </a:extLst>
          </p:cNvPr>
          <p:cNvSpPr txBox="1"/>
          <p:nvPr/>
        </p:nvSpPr>
        <p:spPr>
          <a:xfrm>
            <a:off x="4769428" y="2278268"/>
            <a:ext cx="1594427" cy="523220"/>
          </a:xfrm>
          <a:prstGeom prst="rect">
            <a:avLst/>
          </a:prstGeom>
          <a:solidFill>
            <a:schemeClr val="accent2">
              <a:lumMod val="75000"/>
            </a:schemeClr>
          </a:solidFill>
        </p:spPr>
        <p:txBody>
          <a:bodyPr wrap="square" rtlCol="0">
            <a:spAutoFit/>
          </a:bodyPr>
          <a:lstStyle>
            <a:defPPr>
              <a:defRPr lang="en-US"/>
            </a:defPPr>
            <a:lvl1pPr algn="ctr">
              <a:defRPr sz="1400">
                <a:solidFill>
                  <a:srgbClr val="002060"/>
                </a:solidFill>
              </a:defRPr>
            </a:lvl1pPr>
          </a:lstStyle>
          <a:p>
            <a:r>
              <a:rPr lang="en-US" dirty="0"/>
              <a:t>Validate: missing information</a:t>
            </a:r>
          </a:p>
        </p:txBody>
      </p:sp>
      <p:sp>
        <p:nvSpPr>
          <p:cNvPr id="11" name="TextBox 10">
            <a:extLst>
              <a:ext uri="{FF2B5EF4-FFF2-40B4-BE49-F238E27FC236}">
                <a16:creationId xmlns:a16="http://schemas.microsoft.com/office/drawing/2014/main" id="{C2788544-A53F-431E-8696-37B1019CC76B}"/>
              </a:ext>
            </a:extLst>
          </p:cNvPr>
          <p:cNvSpPr txBox="1"/>
          <p:nvPr/>
        </p:nvSpPr>
        <p:spPr>
          <a:xfrm>
            <a:off x="6542810" y="1843538"/>
            <a:ext cx="966354" cy="307777"/>
          </a:xfrm>
          <a:prstGeom prst="rect">
            <a:avLst/>
          </a:prstGeom>
          <a:solidFill>
            <a:schemeClr val="bg1">
              <a:lumMod val="75000"/>
            </a:schemeClr>
          </a:solidFill>
        </p:spPr>
        <p:txBody>
          <a:bodyPr wrap="square" rtlCol="0">
            <a:spAutoFit/>
          </a:bodyPr>
          <a:lstStyle>
            <a:defPPr>
              <a:defRPr lang="en-US"/>
            </a:defPPr>
            <a:lvl1pPr algn="ctr">
              <a:defRPr sz="1400">
                <a:solidFill>
                  <a:srgbClr val="002060"/>
                </a:solidFill>
              </a:defRPr>
            </a:lvl1pPr>
          </a:lstStyle>
          <a:p>
            <a:r>
              <a:rPr lang="en-US" dirty="0"/>
              <a:t>Auto</a:t>
            </a:r>
          </a:p>
        </p:txBody>
      </p:sp>
      <p:sp>
        <p:nvSpPr>
          <p:cNvPr id="12" name="TextBox 11">
            <a:extLst>
              <a:ext uri="{FF2B5EF4-FFF2-40B4-BE49-F238E27FC236}">
                <a16:creationId xmlns:a16="http://schemas.microsoft.com/office/drawing/2014/main" id="{6BFFA931-5D51-440C-8B56-2DAC97C7FB90}"/>
              </a:ext>
            </a:extLst>
          </p:cNvPr>
          <p:cNvSpPr txBox="1"/>
          <p:nvPr/>
        </p:nvSpPr>
        <p:spPr>
          <a:xfrm>
            <a:off x="6542810" y="2889534"/>
            <a:ext cx="966353" cy="307777"/>
          </a:xfrm>
          <a:prstGeom prst="rect">
            <a:avLst/>
          </a:prstGeom>
          <a:solidFill>
            <a:schemeClr val="bg1">
              <a:lumMod val="75000"/>
            </a:schemeClr>
          </a:solidFill>
        </p:spPr>
        <p:txBody>
          <a:bodyPr wrap="square" rtlCol="0">
            <a:spAutoFit/>
          </a:bodyPr>
          <a:lstStyle>
            <a:defPPr>
              <a:defRPr lang="en-US"/>
            </a:defPPr>
            <a:lvl1pPr algn="ctr">
              <a:defRPr sz="1400">
                <a:solidFill>
                  <a:srgbClr val="002060"/>
                </a:solidFill>
              </a:defRPr>
            </a:lvl1pPr>
          </a:lstStyle>
          <a:p>
            <a:r>
              <a:rPr lang="en-US" dirty="0"/>
              <a:t>Exception</a:t>
            </a:r>
          </a:p>
        </p:txBody>
      </p:sp>
      <p:sp>
        <p:nvSpPr>
          <p:cNvPr id="15" name="TextBox 14">
            <a:extLst>
              <a:ext uri="{FF2B5EF4-FFF2-40B4-BE49-F238E27FC236}">
                <a16:creationId xmlns:a16="http://schemas.microsoft.com/office/drawing/2014/main" id="{D6EFCF88-4D38-4146-AD0F-D8ED06003292}"/>
              </a:ext>
            </a:extLst>
          </p:cNvPr>
          <p:cNvSpPr txBox="1"/>
          <p:nvPr/>
        </p:nvSpPr>
        <p:spPr>
          <a:xfrm>
            <a:off x="7702838" y="2265918"/>
            <a:ext cx="1317336" cy="523220"/>
          </a:xfrm>
          <a:prstGeom prst="rect">
            <a:avLst/>
          </a:prstGeom>
          <a:solidFill>
            <a:schemeClr val="bg1">
              <a:lumMod val="50000"/>
            </a:schemeClr>
          </a:solidFill>
        </p:spPr>
        <p:txBody>
          <a:bodyPr wrap="square" rtlCol="0">
            <a:spAutoFit/>
          </a:bodyPr>
          <a:lstStyle>
            <a:defPPr>
              <a:defRPr lang="en-US"/>
            </a:defPPr>
            <a:lvl1pPr algn="ctr">
              <a:defRPr sz="1400">
                <a:solidFill>
                  <a:srgbClr val="002060"/>
                </a:solidFill>
              </a:defRPr>
            </a:lvl1pPr>
          </a:lstStyle>
          <a:p>
            <a:r>
              <a:rPr lang="en-US" dirty="0">
                <a:solidFill>
                  <a:schemeClr val="bg1"/>
                </a:solidFill>
              </a:rPr>
              <a:t>Transportation MGT System</a:t>
            </a:r>
          </a:p>
        </p:txBody>
      </p:sp>
      <p:sp>
        <p:nvSpPr>
          <p:cNvPr id="16" name="TextBox 15">
            <a:extLst>
              <a:ext uri="{FF2B5EF4-FFF2-40B4-BE49-F238E27FC236}">
                <a16:creationId xmlns:a16="http://schemas.microsoft.com/office/drawing/2014/main" id="{E006DB7B-B71B-4721-A472-431F21204838}"/>
              </a:ext>
            </a:extLst>
          </p:cNvPr>
          <p:cNvSpPr txBox="1"/>
          <p:nvPr/>
        </p:nvSpPr>
        <p:spPr>
          <a:xfrm>
            <a:off x="9333055" y="1975563"/>
            <a:ext cx="1594426" cy="954107"/>
          </a:xfrm>
          <a:prstGeom prst="rect">
            <a:avLst/>
          </a:prstGeom>
          <a:solidFill>
            <a:schemeClr val="bg1">
              <a:lumMod val="50000"/>
            </a:schemeClr>
          </a:solidFill>
        </p:spPr>
        <p:txBody>
          <a:bodyPr wrap="square" rtlCol="0">
            <a:spAutoFit/>
          </a:bodyPr>
          <a:lstStyle>
            <a:defPPr>
              <a:defRPr lang="en-US"/>
            </a:defPPr>
            <a:lvl1pPr algn="ctr">
              <a:defRPr sz="1400">
                <a:solidFill>
                  <a:srgbClr val="002060"/>
                </a:solidFill>
              </a:defRPr>
            </a:lvl1pPr>
          </a:lstStyle>
          <a:p>
            <a:r>
              <a:rPr lang="en-US" dirty="0">
                <a:solidFill>
                  <a:schemeClr val="bg1"/>
                </a:solidFill>
              </a:rPr>
              <a:t>Robot emails or logs into carrier portal, confirms bookkeeping</a:t>
            </a:r>
          </a:p>
        </p:txBody>
      </p:sp>
      <p:sp>
        <p:nvSpPr>
          <p:cNvPr id="17" name="TextBox 16">
            <a:extLst>
              <a:ext uri="{FF2B5EF4-FFF2-40B4-BE49-F238E27FC236}">
                <a16:creationId xmlns:a16="http://schemas.microsoft.com/office/drawing/2014/main" id="{BB225CEA-B09E-4697-BA1B-CA0EECB40944}"/>
              </a:ext>
            </a:extLst>
          </p:cNvPr>
          <p:cNvSpPr txBox="1"/>
          <p:nvPr/>
        </p:nvSpPr>
        <p:spPr>
          <a:xfrm>
            <a:off x="9431479" y="3045063"/>
            <a:ext cx="1397577" cy="523220"/>
          </a:xfrm>
          <a:prstGeom prst="rect">
            <a:avLst/>
          </a:prstGeom>
          <a:solidFill>
            <a:schemeClr val="bg1">
              <a:lumMod val="75000"/>
            </a:schemeClr>
          </a:solidFill>
        </p:spPr>
        <p:txBody>
          <a:bodyPr wrap="square" rtlCol="0">
            <a:spAutoFit/>
          </a:bodyPr>
          <a:lstStyle>
            <a:defPPr>
              <a:defRPr lang="en-US"/>
            </a:defPPr>
            <a:lvl1pPr algn="ctr">
              <a:defRPr sz="1400">
                <a:solidFill>
                  <a:srgbClr val="002060"/>
                </a:solidFill>
              </a:defRPr>
            </a:lvl1pPr>
          </a:lstStyle>
          <a:p>
            <a:r>
              <a:rPr lang="en-US" dirty="0"/>
              <a:t>Is Bookkeeping Confirm?</a:t>
            </a:r>
          </a:p>
        </p:txBody>
      </p:sp>
      <p:sp>
        <p:nvSpPr>
          <p:cNvPr id="21" name="TextBox 20">
            <a:extLst>
              <a:ext uri="{FF2B5EF4-FFF2-40B4-BE49-F238E27FC236}">
                <a16:creationId xmlns:a16="http://schemas.microsoft.com/office/drawing/2014/main" id="{7BCFCC64-757E-48F0-8979-22DCE2221D89}"/>
              </a:ext>
            </a:extLst>
          </p:cNvPr>
          <p:cNvSpPr txBox="1"/>
          <p:nvPr/>
        </p:nvSpPr>
        <p:spPr>
          <a:xfrm>
            <a:off x="9333055" y="3696301"/>
            <a:ext cx="1594426" cy="738664"/>
          </a:xfrm>
          <a:prstGeom prst="rect">
            <a:avLst/>
          </a:prstGeom>
          <a:solidFill>
            <a:schemeClr val="bg1">
              <a:lumMod val="50000"/>
            </a:schemeClr>
          </a:solidFill>
        </p:spPr>
        <p:txBody>
          <a:bodyPr wrap="square" rtlCol="0">
            <a:spAutoFit/>
          </a:bodyPr>
          <a:lstStyle>
            <a:defPPr>
              <a:defRPr lang="en-US"/>
            </a:defPPr>
            <a:lvl1pPr algn="ctr">
              <a:defRPr sz="1400">
                <a:solidFill>
                  <a:srgbClr val="002060"/>
                </a:solidFill>
              </a:defRPr>
            </a:lvl1pPr>
          </a:lstStyle>
          <a:p>
            <a:r>
              <a:rPr lang="en-US" dirty="0">
                <a:solidFill>
                  <a:schemeClr val="bg1"/>
                </a:solidFill>
              </a:rPr>
              <a:t>Robot sends confirmation to client</a:t>
            </a:r>
          </a:p>
        </p:txBody>
      </p:sp>
      <p:sp>
        <p:nvSpPr>
          <p:cNvPr id="24" name="TextBox 23">
            <a:extLst>
              <a:ext uri="{FF2B5EF4-FFF2-40B4-BE49-F238E27FC236}">
                <a16:creationId xmlns:a16="http://schemas.microsoft.com/office/drawing/2014/main" id="{7269B4E7-978F-46C8-AF85-210E47C6D6AC}"/>
              </a:ext>
            </a:extLst>
          </p:cNvPr>
          <p:cNvSpPr txBox="1"/>
          <p:nvPr/>
        </p:nvSpPr>
        <p:spPr>
          <a:xfrm>
            <a:off x="7822910" y="3574786"/>
            <a:ext cx="1317336" cy="954107"/>
          </a:xfrm>
          <a:prstGeom prst="rect">
            <a:avLst/>
          </a:prstGeom>
          <a:solidFill>
            <a:schemeClr val="bg1">
              <a:lumMod val="50000"/>
            </a:schemeClr>
          </a:solidFill>
        </p:spPr>
        <p:txBody>
          <a:bodyPr wrap="square" rtlCol="0">
            <a:spAutoFit/>
          </a:bodyPr>
          <a:lstStyle>
            <a:defPPr>
              <a:defRPr lang="en-US"/>
            </a:defPPr>
            <a:lvl1pPr algn="ctr">
              <a:defRPr sz="1400">
                <a:solidFill>
                  <a:srgbClr val="002060"/>
                </a:solidFill>
              </a:defRPr>
            </a:lvl1pPr>
          </a:lstStyle>
          <a:p>
            <a:r>
              <a:rPr lang="en-US" dirty="0">
                <a:solidFill>
                  <a:schemeClr val="bg1"/>
                </a:solidFill>
              </a:rPr>
              <a:t>Robot ask GSR whether or not to send denial email to client</a:t>
            </a:r>
          </a:p>
        </p:txBody>
      </p:sp>
      <p:sp>
        <p:nvSpPr>
          <p:cNvPr id="27" name="TextBox 26">
            <a:extLst>
              <a:ext uri="{FF2B5EF4-FFF2-40B4-BE49-F238E27FC236}">
                <a16:creationId xmlns:a16="http://schemas.microsoft.com/office/drawing/2014/main" id="{0CC9C30B-F693-4DBC-8347-4A0DB007C072}"/>
              </a:ext>
            </a:extLst>
          </p:cNvPr>
          <p:cNvSpPr txBox="1"/>
          <p:nvPr/>
        </p:nvSpPr>
        <p:spPr>
          <a:xfrm>
            <a:off x="6232524" y="3629208"/>
            <a:ext cx="1397577" cy="738664"/>
          </a:xfrm>
          <a:prstGeom prst="rect">
            <a:avLst/>
          </a:prstGeom>
          <a:solidFill>
            <a:schemeClr val="bg1">
              <a:lumMod val="50000"/>
            </a:schemeClr>
          </a:solidFill>
        </p:spPr>
        <p:txBody>
          <a:bodyPr wrap="square" rtlCol="0">
            <a:spAutoFit/>
          </a:bodyPr>
          <a:lstStyle>
            <a:defPPr>
              <a:defRPr lang="en-US"/>
            </a:defPPr>
            <a:lvl1pPr algn="ctr">
              <a:defRPr sz="1400">
                <a:solidFill>
                  <a:srgbClr val="002060"/>
                </a:solidFill>
              </a:defRPr>
            </a:lvl1pPr>
          </a:lstStyle>
          <a:p>
            <a:r>
              <a:rPr lang="en-US" dirty="0">
                <a:solidFill>
                  <a:schemeClr val="bg1"/>
                </a:solidFill>
              </a:rPr>
              <a:t>Robot sends customer, email, alerts, CRR</a:t>
            </a:r>
          </a:p>
        </p:txBody>
      </p:sp>
      <p:sp>
        <p:nvSpPr>
          <p:cNvPr id="4" name="TextBox 3">
            <a:extLst>
              <a:ext uri="{FF2B5EF4-FFF2-40B4-BE49-F238E27FC236}">
                <a16:creationId xmlns:a16="http://schemas.microsoft.com/office/drawing/2014/main" id="{80226DB8-CCD1-41B7-834A-7CA21529EBB7}"/>
              </a:ext>
            </a:extLst>
          </p:cNvPr>
          <p:cNvSpPr txBox="1"/>
          <p:nvPr/>
        </p:nvSpPr>
        <p:spPr>
          <a:xfrm>
            <a:off x="2075869" y="4797377"/>
            <a:ext cx="3528293" cy="1477328"/>
          </a:xfrm>
          <a:prstGeom prst="rect">
            <a:avLst/>
          </a:prstGeom>
          <a:noFill/>
        </p:spPr>
        <p:txBody>
          <a:bodyPr wrap="square" rtlCol="0">
            <a:spAutoFit/>
          </a:bodyPr>
          <a:lstStyle/>
          <a:p>
            <a:r>
              <a:rPr lang="en-US" b="1" spc="300" dirty="0">
                <a:solidFill>
                  <a:schemeClr val="bg1"/>
                </a:solidFill>
              </a:rPr>
              <a:t>Unattended Mode</a:t>
            </a:r>
          </a:p>
          <a:p>
            <a:pPr marL="285750" indent="-285750">
              <a:buClr>
                <a:schemeClr val="bg1"/>
              </a:buClr>
              <a:buFont typeface="Arial" panose="020B0604020202020204" pitchFamily="34" charset="0"/>
              <a:buChar char="•"/>
            </a:pPr>
            <a:r>
              <a:rPr lang="en-US" dirty="0"/>
              <a:t>      </a:t>
            </a:r>
            <a:r>
              <a:rPr lang="en-US" dirty="0">
                <a:solidFill>
                  <a:schemeClr val="bg1"/>
                </a:solidFill>
              </a:rPr>
              <a:t>Rules-driven engine</a:t>
            </a:r>
          </a:p>
          <a:p>
            <a:pPr marL="285750" indent="-285750">
              <a:buFont typeface="Arial" panose="020B0604020202020204" pitchFamily="34" charset="0"/>
              <a:buChar char="•"/>
            </a:pPr>
            <a:r>
              <a:rPr lang="en-US" dirty="0">
                <a:solidFill>
                  <a:schemeClr val="bg1"/>
                </a:solidFill>
              </a:rPr>
              <a:t>      Matching services</a:t>
            </a:r>
          </a:p>
          <a:p>
            <a:pPr marL="285750" indent="-285750">
              <a:buFont typeface="Arial" panose="020B0604020202020204" pitchFamily="34" charset="0"/>
              <a:buChar char="•"/>
            </a:pPr>
            <a:r>
              <a:rPr lang="en-US" dirty="0">
                <a:solidFill>
                  <a:schemeClr val="bg1"/>
                </a:solidFill>
              </a:rPr>
              <a:t>      Straight-through-processing</a:t>
            </a:r>
          </a:p>
          <a:p>
            <a:pPr marL="285750" indent="-285750">
              <a:buFont typeface="Arial" panose="020B0604020202020204" pitchFamily="34" charset="0"/>
              <a:buChar char="•"/>
            </a:pPr>
            <a:r>
              <a:rPr lang="en-US" dirty="0">
                <a:solidFill>
                  <a:schemeClr val="bg1"/>
                </a:solidFill>
              </a:rPr>
              <a:t>      Manual exceptions</a:t>
            </a:r>
          </a:p>
        </p:txBody>
      </p:sp>
      <p:sp>
        <p:nvSpPr>
          <p:cNvPr id="28" name="TextBox 27">
            <a:extLst>
              <a:ext uri="{FF2B5EF4-FFF2-40B4-BE49-F238E27FC236}">
                <a16:creationId xmlns:a16="http://schemas.microsoft.com/office/drawing/2014/main" id="{E038765E-1959-4324-B896-74F1675F23B9}"/>
              </a:ext>
            </a:extLst>
          </p:cNvPr>
          <p:cNvSpPr txBox="1"/>
          <p:nvPr/>
        </p:nvSpPr>
        <p:spPr>
          <a:xfrm>
            <a:off x="1124524" y="4905099"/>
            <a:ext cx="988288" cy="1015663"/>
          </a:xfrm>
          <a:prstGeom prst="rect">
            <a:avLst/>
          </a:prstGeom>
          <a:noFill/>
        </p:spPr>
        <p:txBody>
          <a:bodyPr wrap="square" rtlCol="0">
            <a:spAutoFit/>
          </a:bodyPr>
          <a:lstStyle/>
          <a:p>
            <a:r>
              <a:rPr lang="en-US" sz="6000" dirty="0">
                <a:solidFill>
                  <a:schemeClr val="bg1"/>
                </a:solidFill>
              </a:rPr>
              <a:t>01</a:t>
            </a:r>
          </a:p>
        </p:txBody>
      </p:sp>
      <p:sp>
        <p:nvSpPr>
          <p:cNvPr id="35" name="TextBox 34">
            <a:extLst>
              <a:ext uri="{FF2B5EF4-FFF2-40B4-BE49-F238E27FC236}">
                <a16:creationId xmlns:a16="http://schemas.microsoft.com/office/drawing/2014/main" id="{2C6CD6A7-A69B-4709-8034-A03E44DD09C1}"/>
              </a:ext>
            </a:extLst>
          </p:cNvPr>
          <p:cNvSpPr txBox="1"/>
          <p:nvPr/>
        </p:nvSpPr>
        <p:spPr>
          <a:xfrm>
            <a:off x="7616534" y="4930600"/>
            <a:ext cx="4305300" cy="1200329"/>
          </a:xfrm>
          <a:prstGeom prst="rect">
            <a:avLst/>
          </a:prstGeom>
          <a:noFill/>
        </p:spPr>
        <p:txBody>
          <a:bodyPr wrap="square" rtlCol="0">
            <a:spAutoFit/>
          </a:bodyPr>
          <a:lstStyle/>
          <a:p>
            <a:r>
              <a:rPr lang="en-US" b="1" spc="300" dirty="0">
                <a:solidFill>
                  <a:schemeClr val="bg1"/>
                </a:solidFill>
              </a:rPr>
              <a:t>Attended Mode</a:t>
            </a:r>
          </a:p>
          <a:p>
            <a:pPr marL="285750" indent="-285750">
              <a:buClr>
                <a:schemeClr val="bg1"/>
              </a:buClr>
              <a:buFont typeface="Arial" panose="020B0604020202020204" pitchFamily="34" charset="0"/>
              <a:buChar char="•"/>
            </a:pPr>
            <a:r>
              <a:rPr lang="en-US" dirty="0">
                <a:solidFill>
                  <a:schemeClr val="bg1"/>
                </a:solidFill>
              </a:rPr>
              <a:t>Manual-driven validation &amp; Approval</a:t>
            </a:r>
          </a:p>
          <a:p>
            <a:pPr marL="285750" indent="-285750">
              <a:buClr>
                <a:schemeClr val="bg1"/>
              </a:buClr>
              <a:buFont typeface="Arial" panose="020B0604020202020204" pitchFamily="34" charset="0"/>
              <a:buChar char="•"/>
            </a:pPr>
            <a:r>
              <a:rPr lang="en-US" dirty="0">
                <a:solidFill>
                  <a:schemeClr val="bg1"/>
                </a:solidFill>
              </a:rPr>
              <a:t>Human review, no matching services</a:t>
            </a:r>
          </a:p>
          <a:p>
            <a:pPr marL="285750" indent="-285750">
              <a:buClr>
                <a:schemeClr val="bg1"/>
              </a:buClr>
              <a:buFont typeface="Arial" panose="020B0604020202020204" pitchFamily="34" charset="0"/>
              <a:buChar char="•"/>
            </a:pPr>
            <a:r>
              <a:rPr lang="en-US" dirty="0">
                <a:solidFill>
                  <a:schemeClr val="bg1"/>
                </a:solidFill>
              </a:rPr>
              <a:t>Auto-exception handling</a:t>
            </a:r>
          </a:p>
        </p:txBody>
      </p:sp>
      <p:sp>
        <p:nvSpPr>
          <p:cNvPr id="36" name="TextBox 35">
            <a:extLst>
              <a:ext uri="{FF2B5EF4-FFF2-40B4-BE49-F238E27FC236}">
                <a16:creationId xmlns:a16="http://schemas.microsoft.com/office/drawing/2014/main" id="{C73C9A36-36C6-4D3D-AAEF-72E917DCD223}"/>
              </a:ext>
            </a:extLst>
          </p:cNvPr>
          <p:cNvSpPr txBox="1"/>
          <p:nvPr/>
        </p:nvSpPr>
        <p:spPr>
          <a:xfrm>
            <a:off x="6665189" y="5038322"/>
            <a:ext cx="988288" cy="1015663"/>
          </a:xfrm>
          <a:prstGeom prst="rect">
            <a:avLst/>
          </a:prstGeom>
          <a:noFill/>
        </p:spPr>
        <p:txBody>
          <a:bodyPr wrap="square" rtlCol="0">
            <a:spAutoFit/>
          </a:bodyPr>
          <a:lstStyle/>
          <a:p>
            <a:r>
              <a:rPr lang="en-US" sz="6000" dirty="0">
                <a:solidFill>
                  <a:schemeClr val="bg1"/>
                </a:solidFill>
              </a:rPr>
              <a:t>02</a:t>
            </a:r>
          </a:p>
        </p:txBody>
      </p:sp>
      <p:sp>
        <p:nvSpPr>
          <p:cNvPr id="37" name="TextBox 36">
            <a:extLst>
              <a:ext uri="{FF2B5EF4-FFF2-40B4-BE49-F238E27FC236}">
                <a16:creationId xmlns:a16="http://schemas.microsoft.com/office/drawing/2014/main" id="{16C192CB-75B3-497C-A400-1893C42ACB9E}"/>
              </a:ext>
            </a:extLst>
          </p:cNvPr>
          <p:cNvSpPr txBox="1"/>
          <p:nvPr/>
        </p:nvSpPr>
        <p:spPr>
          <a:xfrm>
            <a:off x="2354115" y="3481105"/>
            <a:ext cx="3528293" cy="923330"/>
          </a:xfrm>
          <a:prstGeom prst="rect">
            <a:avLst/>
          </a:prstGeom>
          <a:noFill/>
        </p:spPr>
        <p:txBody>
          <a:bodyPr wrap="square" rtlCol="0">
            <a:spAutoFit/>
          </a:bodyPr>
          <a:lstStyle/>
          <a:p>
            <a:r>
              <a:rPr lang="en-US" b="1" spc="300" dirty="0">
                <a:solidFill>
                  <a:schemeClr val="bg1"/>
                </a:solidFill>
              </a:rPr>
              <a:t>Workflow</a:t>
            </a:r>
          </a:p>
          <a:p>
            <a:r>
              <a:rPr lang="en-US" dirty="0">
                <a:solidFill>
                  <a:schemeClr val="bg1"/>
                </a:solidFill>
              </a:rPr>
              <a:t>Machine-assisted workflow for exceptions &amp; human approval</a:t>
            </a:r>
          </a:p>
        </p:txBody>
      </p:sp>
      <p:cxnSp>
        <p:nvCxnSpPr>
          <p:cNvPr id="44" name="Straight Connector 43">
            <a:extLst>
              <a:ext uri="{FF2B5EF4-FFF2-40B4-BE49-F238E27FC236}">
                <a16:creationId xmlns:a16="http://schemas.microsoft.com/office/drawing/2014/main" id="{E2397878-8973-46F3-B943-6391D7AA9912}"/>
              </a:ext>
            </a:extLst>
          </p:cNvPr>
          <p:cNvCxnSpPr/>
          <p:nvPr/>
        </p:nvCxnSpPr>
        <p:spPr>
          <a:xfrm flipV="1">
            <a:off x="5566641" y="1997426"/>
            <a:ext cx="0" cy="26849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2BC83B43-8FC0-458C-8E72-45ED82A49635}"/>
              </a:ext>
            </a:extLst>
          </p:cNvPr>
          <p:cNvCxnSpPr>
            <a:cxnSpLocks/>
          </p:cNvCxnSpPr>
          <p:nvPr/>
        </p:nvCxnSpPr>
        <p:spPr>
          <a:xfrm>
            <a:off x="7509164" y="1997426"/>
            <a:ext cx="852342"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B7190DF6-E3E4-495D-B460-622462D61BA3}"/>
              </a:ext>
            </a:extLst>
          </p:cNvPr>
          <p:cNvCxnSpPr/>
          <p:nvPr/>
        </p:nvCxnSpPr>
        <p:spPr>
          <a:xfrm flipV="1">
            <a:off x="5566641" y="2801488"/>
            <a:ext cx="0" cy="26849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43D42959-8E11-4975-8999-EAFAE06B19A1}"/>
              </a:ext>
            </a:extLst>
          </p:cNvPr>
          <p:cNvCxnSpPr>
            <a:cxnSpLocks/>
          </p:cNvCxnSpPr>
          <p:nvPr/>
        </p:nvCxnSpPr>
        <p:spPr>
          <a:xfrm>
            <a:off x="5597367" y="3084229"/>
            <a:ext cx="976169"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7DA0B2A3-EAFA-4B16-A039-FB9337AD9B83}"/>
              </a:ext>
            </a:extLst>
          </p:cNvPr>
          <p:cNvCxnSpPr/>
          <p:nvPr/>
        </p:nvCxnSpPr>
        <p:spPr>
          <a:xfrm flipV="1">
            <a:off x="8361506" y="1995476"/>
            <a:ext cx="0" cy="26849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20E274EF-492C-4014-A7A8-1D6A2DD18868}"/>
              </a:ext>
            </a:extLst>
          </p:cNvPr>
          <p:cNvCxnSpPr>
            <a:cxnSpLocks/>
            <a:endCxn id="11" idx="1"/>
          </p:cNvCxnSpPr>
          <p:nvPr/>
        </p:nvCxnSpPr>
        <p:spPr>
          <a:xfrm>
            <a:off x="5566641" y="1995476"/>
            <a:ext cx="976169" cy="1951"/>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35D616D6-5370-4F00-A165-7C1D317BCD1F}"/>
              </a:ext>
            </a:extLst>
          </p:cNvPr>
          <p:cNvCxnSpPr/>
          <p:nvPr/>
        </p:nvCxnSpPr>
        <p:spPr>
          <a:xfrm flipV="1">
            <a:off x="8361506" y="2776571"/>
            <a:ext cx="0" cy="26849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E8A437C3-FC4F-428F-8C30-AC357F1597A0}"/>
              </a:ext>
            </a:extLst>
          </p:cNvPr>
          <p:cNvCxnSpPr>
            <a:cxnSpLocks/>
          </p:cNvCxnSpPr>
          <p:nvPr/>
        </p:nvCxnSpPr>
        <p:spPr>
          <a:xfrm>
            <a:off x="7509163" y="3063291"/>
            <a:ext cx="852343" cy="6689"/>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02CDB51E-1269-4845-A3D5-EF1813D4B64F}"/>
              </a:ext>
            </a:extLst>
          </p:cNvPr>
          <p:cNvCxnSpPr/>
          <p:nvPr/>
        </p:nvCxnSpPr>
        <p:spPr>
          <a:xfrm flipV="1">
            <a:off x="8449996" y="3294754"/>
            <a:ext cx="0" cy="26849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4DB28C1D-07DF-4BF6-B7FB-496C57E79AD3}"/>
              </a:ext>
            </a:extLst>
          </p:cNvPr>
          <p:cNvCxnSpPr>
            <a:cxnSpLocks/>
          </p:cNvCxnSpPr>
          <p:nvPr/>
        </p:nvCxnSpPr>
        <p:spPr>
          <a:xfrm>
            <a:off x="8481578" y="3331377"/>
            <a:ext cx="949901" cy="20489"/>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a:extLst>
              <a:ext uri="{FF2B5EF4-FFF2-40B4-BE49-F238E27FC236}">
                <a16:creationId xmlns:a16="http://schemas.microsoft.com/office/drawing/2014/main" id="{27A2ACDC-54DA-4CE4-8448-19F867F4CEF8}"/>
              </a:ext>
            </a:extLst>
          </p:cNvPr>
          <p:cNvCxnSpPr/>
          <p:nvPr/>
        </p:nvCxnSpPr>
        <p:spPr>
          <a:xfrm>
            <a:off x="3047999" y="2526890"/>
            <a:ext cx="262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FA101D1-B067-4467-9DB5-1644B9A01FC8}"/>
              </a:ext>
            </a:extLst>
          </p:cNvPr>
          <p:cNvCxnSpPr/>
          <p:nvPr/>
        </p:nvCxnSpPr>
        <p:spPr>
          <a:xfrm>
            <a:off x="4507345" y="2526890"/>
            <a:ext cx="262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B02E37-8A55-4A63-9A5B-606C93263E38}"/>
              </a:ext>
            </a:extLst>
          </p:cNvPr>
          <p:cNvCxnSpPr>
            <a:cxnSpLocks/>
          </p:cNvCxnSpPr>
          <p:nvPr/>
        </p:nvCxnSpPr>
        <p:spPr>
          <a:xfrm>
            <a:off x="9020174" y="2526890"/>
            <a:ext cx="3128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77706D-FBEC-413F-915C-6B5120084CEE}"/>
              </a:ext>
            </a:extLst>
          </p:cNvPr>
          <p:cNvCxnSpPr>
            <a:cxnSpLocks/>
          </p:cNvCxnSpPr>
          <p:nvPr/>
        </p:nvCxnSpPr>
        <p:spPr>
          <a:xfrm>
            <a:off x="3531757" y="2526890"/>
            <a:ext cx="7498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0006DA-DF77-4012-B714-5D09786C3CBA}"/>
              </a:ext>
            </a:extLst>
          </p:cNvPr>
          <p:cNvCxnSpPr>
            <a:cxnSpLocks/>
          </p:cNvCxnSpPr>
          <p:nvPr/>
        </p:nvCxnSpPr>
        <p:spPr>
          <a:xfrm flipV="1">
            <a:off x="7159333" y="3197312"/>
            <a:ext cx="0" cy="4318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F8D5F88-36C2-4463-A482-010141A5587E}"/>
              </a:ext>
            </a:extLst>
          </p:cNvPr>
          <p:cNvCxnSpPr/>
          <p:nvPr/>
        </p:nvCxnSpPr>
        <p:spPr>
          <a:xfrm>
            <a:off x="6833419" y="3206669"/>
            <a:ext cx="0" cy="422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7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cap="none" dirty="0"/>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pic>
        <p:nvPicPr>
          <p:cNvPr id="117" name="Picture Placeholder 116" descr="icon&#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427" b="427"/>
          <a:stretch>
            <a:fillRect/>
          </a:stretch>
        </p:blipFill>
        <p:spPr/>
      </p:pic>
      <p:pic>
        <p:nvPicPr>
          <p:cNvPr id="119" name="Picture Placeholder 118" descr="icon&#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427" b="427"/>
          <a:stretch>
            <a:fillRect/>
          </a:stretch>
        </p:blipFill>
        <p:spPr/>
      </p:pic>
      <p:pic>
        <p:nvPicPr>
          <p:cNvPr id="121" name="Picture Placeholder 120" descr="icon&#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t="214" b="214"/>
          <a:stretch>
            <a:fillRect/>
          </a:stretch>
        </p:blipFill>
        <p:spPr/>
      </p:pic>
      <p:sp>
        <p:nvSpPr>
          <p:cNvPr id="267" name="Text Placeholder 266">
            <a:extLst>
              <a:ext uri="{FF2B5EF4-FFF2-40B4-BE49-F238E27FC236}">
                <a16:creationId xmlns:a16="http://schemas.microsoft.com/office/drawing/2014/main" id="{A694244C-EAE8-E84A-9A3B-8D12C1A5479B}"/>
              </a:ext>
            </a:extLst>
          </p:cNvPr>
          <p:cNvSpPr>
            <a:spLocks noGrp="1"/>
          </p:cNvSpPr>
          <p:nvPr>
            <p:ph type="body" sz="quarter" idx="25"/>
          </p:nvPr>
        </p:nvSpPr>
        <p:spPr>
          <a:xfrm>
            <a:off x="2488783" y="2503375"/>
            <a:ext cx="3995035" cy="426685"/>
          </a:xfrm>
        </p:spPr>
        <p:txBody>
          <a:bodyPr/>
          <a:lstStyle/>
          <a:p>
            <a:r>
              <a:rPr lang="en-US" dirty="0"/>
              <a:t>subtitle</a:t>
            </a:r>
          </a:p>
        </p:txBody>
      </p:sp>
      <p:sp>
        <p:nvSpPr>
          <p:cNvPr id="250" name="Text Placeholder 249">
            <a:extLst>
              <a:ext uri="{FF2B5EF4-FFF2-40B4-BE49-F238E27FC236}">
                <a16:creationId xmlns:a16="http://schemas.microsoft.com/office/drawing/2014/main" id="{2FC5F420-06C1-8C4F-9332-B0D58D4733C9}"/>
              </a:ext>
            </a:extLst>
          </p:cNvPr>
          <p:cNvSpPr>
            <a:spLocks noGrp="1"/>
          </p:cNvSpPr>
          <p:nvPr>
            <p:ph type="body" idx="26"/>
          </p:nvPr>
        </p:nvSpPr>
        <p:spPr/>
        <p:txBody>
          <a:bodyPr/>
          <a:lstStyle/>
          <a:p>
            <a:r>
              <a:rPr lang="en-US" dirty="0"/>
              <a:t>Email</a:t>
            </a:r>
          </a:p>
        </p:txBody>
      </p:sp>
      <p:sp>
        <p:nvSpPr>
          <p:cNvPr id="293" name="Text Placeholder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a:lstStyle/>
          <a:p>
            <a:r>
              <a:rPr lang="en-US" dirty="0" err="1"/>
              <a:t>Lsubtitle</a:t>
            </a:r>
            <a:endParaRPr lang="en-US" dirty="0"/>
          </a:p>
        </p:txBody>
      </p:sp>
      <p:sp>
        <p:nvSpPr>
          <p:cNvPr id="294" name="Text Placeholder 293">
            <a:extLst>
              <a:ext uri="{FF2B5EF4-FFF2-40B4-BE49-F238E27FC236}">
                <a16:creationId xmlns:a16="http://schemas.microsoft.com/office/drawing/2014/main" id="{98606489-5891-5241-A48C-BB3725C75A3D}"/>
              </a:ext>
            </a:extLst>
          </p:cNvPr>
          <p:cNvSpPr>
            <a:spLocks noGrp="1"/>
          </p:cNvSpPr>
          <p:nvPr>
            <p:ph type="body" idx="28"/>
          </p:nvPr>
        </p:nvSpPr>
        <p:spPr/>
        <p:txBody>
          <a:bodyPr/>
          <a:lstStyle/>
          <a:p>
            <a:r>
              <a:rPr lang="en-US" dirty="0"/>
              <a:t>Website</a:t>
            </a:r>
          </a:p>
        </p:txBody>
      </p:sp>
      <p:sp>
        <p:nvSpPr>
          <p:cNvPr id="295" name="Text Placeholder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a:lstStyle/>
          <a:p>
            <a:r>
              <a:rPr lang="en-US" dirty="0"/>
              <a:t>text</a:t>
            </a:r>
          </a:p>
        </p:txBody>
      </p:sp>
      <p:sp>
        <p:nvSpPr>
          <p:cNvPr id="296" name="Text Placeholder 295">
            <a:extLst>
              <a:ext uri="{FF2B5EF4-FFF2-40B4-BE49-F238E27FC236}">
                <a16:creationId xmlns:a16="http://schemas.microsoft.com/office/drawing/2014/main" id="{A085C71C-38D8-D24F-98A3-15D7868C8C19}"/>
              </a:ext>
            </a:extLst>
          </p:cNvPr>
          <p:cNvSpPr>
            <a:spLocks noGrp="1"/>
          </p:cNvSpPr>
          <p:nvPr>
            <p:ph type="body" idx="30"/>
          </p:nvPr>
        </p:nvSpPr>
        <p:spPr/>
        <p:txBody>
          <a:bodyPr/>
          <a:lstStyle/>
          <a:p>
            <a:r>
              <a:rPr lang="en-US" dirty="0"/>
              <a:t>Testimonials</a:t>
            </a:r>
          </a:p>
        </p:txBody>
      </p:sp>
      <p:sp>
        <p:nvSpPr>
          <p:cNvPr id="299" name="Text Placeholder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a:lstStyle/>
          <a:p>
            <a:r>
              <a:rPr lang="en-US" dirty="0"/>
              <a:t>Subtitle text</a:t>
            </a:r>
          </a:p>
        </p:txBody>
      </p:sp>
      <p:sp>
        <p:nvSpPr>
          <p:cNvPr id="300" name="Text Placeholder 299">
            <a:extLst>
              <a:ext uri="{FF2B5EF4-FFF2-40B4-BE49-F238E27FC236}">
                <a16:creationId xmlns:a16="http://schemas.microsoft.com/office/drawing/2014/main" id="{6E3DA1E8-1071-DA4F-B15A-B8C4D04ED94B}"/>
              </a:ext>
            </a:extLst>
          </p:cNvPr>
          <p:cNvSpPr>
            <a:spLocks noGrp="1"/>
          </p:cNvSpPr>
          <p:nvPr>
            <p:ph type="body" idx="34"/>
          </p:nvPr>
        </p:nvSpPr>
        <p:spPr/>
        <p:txBody>
          <a:bodyPr/>
          <a:lstStyle/>
          <a:p>
            <a:r>
              <a:rPr lang="en-US" dirty="0"/>
              <a:t>Achievements</a:t>
            </a:r>
          </a:p>
        </p:txBody>
      </p:sp>
      <p:sp>
        <p:nvSpPr>
          <p:cNvPr id="301" name="Text Placeholder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a:lstStyle/>
          <a:p>
            <a:r>
              <a:rPr lang="en-US" dirty="0"/>
              <a:t>Subtitle text</a:t>
            </a:r>
          </a:p>
        </p:txBody>
      </p:sp>
      <p:sp>
        <p:nvSpPr>
          <p:cNvPr id="302" name="Text Placeholder 301">
            <a:extLst>
              <a:ext uri="{FF2B5EF4-FFF2-40B4-BE49-F238E27FC236}">
                <a16:creationId xmlns:a16="http://schemas.microsoft.com/office/drawing/2014/main" id="{54932BF7-A47E-994E-8D38-4B3A53B38E24}"/>
              </a:ext>
            </a:extLst>
          </p:cNvPr>
          <p:cNvSpPr>
            <a:spLocks noGrp="1"/>
          </p:cNvSpPr>
          <p:nvPr>
            <p:ph type="body" idx="36"/>
          </p:nvPr>
        </p:nvSpPr>
        <p:spPr/>
        <p:txBody>
          <a:bodyPr/>
          <a:lstStyle/>
          <a:p>
            <a:r>
              <a:rPr lang="en-US" dirty="0"/>
              <a:t>Goals</a:t>
            </a:r>
          </a:p>
        </p:txBody>
      </p:sp>
      <p:sp>
        <p:nvSpPr>
          <p:cNvPr id="303" name="Text Placeholder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a:lstStyle/>
          <a:p>
            <a:r>
              <a:rPr lang="en-US" dirty="0"/>
              <a:t>Subtitle</a:t>
            </a:r>
          </a:p>
        </p:txBody>
      </p:sp>
      <p:sp>
        <p:nvSpPr>
          <p:cNvPr id="304" name="Text Placeholder 303">
            <a:extLst>
              <a:ext uri="{FF2B5EF4-FFF2-40B4-BE49-F238E27FC236}">
                <a16:creationId xmlns:a16="http://schemas.microsoft.com/office/drawing/2014/main" id="{56A69270-6AB8-3E49-9D29-BF18A8EC0901}"/>
              </a:ext>
            </a:extLst>
          </p:cNvPr>
          <p:cNvSpPr>
            <a:spLocks noGrp="1"/>
          </p:cNvSpPr>
          <p:nvPr>
            <p:ph type="body" idx="38"/>
          </p:nvPr>
        </p:nvSpPr>
        <p:spPr/>
        <p:txBody>
          <a:bodyPr/>
          <a:lstStyle/>
          <a:p>
            <a:r>
              <a:rPr lang="en-US" dirty="0"/>
              <a:t>final</a:t>
            </a: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0798831-2198-4A72-A2C9-DB90B465DF53}"/>
              </a:ext>
            </a:extLst>
          </p:cNvPr>
          <p:cNvPicPr>
            <a:picLocks noGrp="1" noChangeAspect="1"/>
          </p:cNvPicPr>
          <p:nvPr>
            <p:ph type="pic" sz="quarter" idx="13"/>
          </p:nvPr>
        </p:nvPicPr>
        <p:blipFill>
          <a:blip r:embed="rId2"/>
          <a:srcRect t="477" b="477"/>
          <a:stretch>
            <a:fillRect/>
          </a:stretch>
        </p:blipFill>
        <p:spPr/>
      </p:pic>
      <p:sp>
        <p:nvSpPr>
          <p:cNvPr id="3" name="Title 2">
            <a:extLst>
              <a:ext uri="{FF2B5EF4-FFF2-40B4-BE49-F238E27FC236}">
                <a16:creationId xmlns:a16="http://schemas.microsoft.com/office/drawing/2014/main" id="{8261C3F6-EC7C-45BE-A874-D31C02D7CF8F}"/>
              </a:ext>
            </a:extLst>
          </p:cNvPr>
          <p:cNvSpPr>
            <a:spLocks noGrp="1"/>
          </p:cNvSpPr>
          <p:nvPr>
            <p:ph type="ctrTitle"/>
          </p:nvPr>
        </p:nvSpPr>
        <p:spPr/>
        <p:txBody>
          <a:bodyPr/>
          <a:lstStyle/>
          <a:p>
            <a:r>
              <a:rPr lang="en-US" sz="3600" b="1" cap="none" dirty="0"/>
              <a:t>Table of Content</a:t>
            </a:r>
          </a:p>
        </p:txBody>
      </p:sp>
      <p:sp>
        <p:nvSpPr>
          <p:cNvPr id="4" name="Text Placeholder 3">
            <a:extLst>
              <a:ext uri="{FF2B5EF4-FFF2-40B4-BE49-F238E27FC236}">
                <a16:creationId xmlns:a16="http://schemas.microsoft.com/office/drawing/2014/main" id="{6E4614C1-3779-4629-9697-D82DB286FE23}"/>
              </a:ext>
            </a:extLst>
          </p:cNvPr>
          <p:cNvSpPr>
            <a:spLocks noGrp="1"/>
          </p:cNvSpPr>
          <p:nvPr>
            <p:ph type="body" sz="quarter" idx="14"/>
          </p:nvPr>
        </p:nvSpPr>
        <p:spPr>
          <a:xfrm>
            <a:off x="1648661" y="1507066"/>
            <a:ext cx="4890578" cy="4849283"/>
          </a:xfrm>
        </p:spPr>
        <p:txBody>
          <a:bodyPr/>
          <a:lstStyle/>
          <a:p>
            <a:pPr marL="342900" indent="-342900">
              <a:lnSpc>
                <a:spcPct val="250000"/>
              </a:lnSpc>
              <a:buClr>
                <a:srgbClr val="002060"/>
              </a:buClr>
              <a:buFont typeface="+mj-lt"/>
              <a:buAutoNum type="arabicPeriod"/>
            </a:pPr>
            <a:r>
              <a:rPr lang="en-US" dirty="0">
                <a:solidFill>
                  <a:srgbClr val="002060"/>
                </a:solidFill>
                <a:latin typeface="Sagona ExtraLight" panose="02020303050505020204" pitchFamily="18" charset="0"/>
              </a:rPr>
              <a:t>Introduction to RPA</a:t>
            </a:r>
          </a:p>
          <a:p>
            <a:pPr marL="342900" indent="-342900">
              <a:lnSpc>
                <a:spcPct val="250000"/>
              </a:lnSpc>
              <a:buClr>
                <a:srgbClr val="002060"/>
              </a:buClr>
              <a:buFont typeface="+mj-lt"/>
              <a:buAutoNum type="arabicPeriod"/>
            </a:pPr>
            <a:r>
              <a:rPr lang="en-US" dirty="0">
                <a:solidFill>
                  <a:srgbClr val="002060"/>
                </a:solidFill>
                <a:latin typeface="Sagona ExtraLight" panose="02020303050505020204" pitchFamily="18" charset="0"/>
              </a:rPr>
              <a:t>Our case studies</a:t>
            </a:r>
          </a:p>
          <a:p>
            <a:pPr marL="342900" indent="-342900">
              <a:lnSpc>
                <a:spcPct val="250000"/>
              </a:lnSpc>
              <a:buClr>
                <a:srgbClr val="002060"/>
              </a:buClr>
              <a:buFont typeface="+mj-lt"/>
              <a:buAutoNum type="arabicPeriod"/>
            </a:pPr>
            <a:r>
              <a:rPr lang="en-US" dirty="0">
                <a:solidFill>
                  <a:srgbClr val="002060"/>
                </a:solidFill>
                <a:latin typeface="Sagona ExtraLight" panose="02020303050505020204" pitchFamily="18" charset="0"/>
              </a:rPr>
              <a:t>RPA Platform</a:t>
            </a:r>
          </a:p>
          <a:p>
            <a:pPr marL="342900" indent="-342900">
              <a:lnSpc>
                <a:spcPct val="250000"/>
              </a:lnSpc>
              <a:buClr>
                <a:srgbClr val="002060"/>
              </a:buClr>
              <a:buFont typeface="+mj-lt"/>
              <a:buAutoNum type="arabicPeriod"/>
            </a:pPr>
            <a:r>
              <a:rPr lang="en-US" dirty="0">
                <a:solidFill>
                  <a:srgbClr val="002060"/>
                </a:solidFill>
                <a:latin typeface="Sagona ExtraLight" panose="02020303050505020204" pitchFamily="18" charset="0"/>
              </a:rPr>
              <a:t>Business process analysis</a:t>
            </a:r>
          </a:p>
          <a:p>
            <a:pPr marL="342900" indent="-342900">
              <a:lnSpc>
                <a:spcPct val="250000"/>
              </a:lnSpc>
              <a:buClr>
                <a:srgbClr val="002060"/>
              </a:buClr>
              <a:buFont typeface="+mj-lt"/>
              <a:buAutoNum type="arabicPeriod"/>
            </a:pPr>
            <a:r>
              <a:rPr lang="en-US" dirty="0">
                <a:solidFill>
                  <a:srgbClr val="002060"/>
                </a:solidFill>
                <a:latin typeface="Sagona ExtraLight" panose="02020303050505020204" pitchFamily="18" charset="0"/>
              </a:rPr>
              <a:t>Credentials in Business process analysis</a:t>
            </a:r>
          </a:p>
        </p:txBody>
      </p:sp>
      <p:sp>
        <p:nvSpPr>
          <p:cNvPr id="12" name="Rectangle 11">
            <a:extLst>
              <a:ext uri="{FF2B5EF4-FFF2-40B4-BE49-F238E27FC236}">
                <a16:creationId xmlns:a16="http://schemas.microsoft.com/office/drawing/2014/main" id="{6A3747DC-109B-414E-84F9-B56A67FA5B28}"/>
              </a:ext>
            </a:extLst>
          </p:cNvPr>
          <p:cNvSpPr/>
          <p:nvPr/>
        </p:nvSpPr>
        <p:spPr>
          <a:xfrm>
            <a:off x="6993359" y="0"/>
            <a:ext cx="5198641" cy="68579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81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C37C0E3-31ED-420B-9D03-171B90EFFADA}"/>
              </a:ext>
            </a:extLst>
          </p:cNvPr>
          <p:cNvPicPr>
            <a:picLocks noGrp="1" noChangeAspect="1"/>
          </p:cNvPicPr>
          <p:nvPr>
            <p:ph type="pic" sz="quarter" idx="10"/>
          </p:nvPr>
        </p:nvPicPr>
        <p:blipFill>
          <a:blip r:embed="rId2"/>
          <a:srcRect t="14418" b="14418"/>
          <a:stretch>
            <a:fillRect/>
          </a:stretch>
        </p:blipFill>
        <p:spPr/>
      </p:pic>
      <p:sp>
        <p:nvSpPr>
          <p:cNvPr id="3" name="Title 2">
            <a:extLst>
              <a:ext uri="{FF2B5EF4-FFF2-40B4-BE49-F238E27FC236}">
                <a16:creationId xmlns:a16="http://schemas.microsoft.com/office/drawing/2014/main" id="{8837A19C-595F-42F1-89DE-FA950C7814AE}"/>
              </a:ext>
            </a:extLst>
          </p:cNvPr>
          <p:cNvSpPr>
            <a:spLocks noGrp="1"/>
          </p:cNvSpPr>
          <p:nvPr>
            <p:ph type="ctrTitle"/>
          </p:nvPr>
        </p:nvSpPr>
        <p:spPr>
          <a:xfrm>
            <a:off x="7313354" y="2791493"/>
            <a:ext cx="3289100" cy="637507"/>
          </a:xfrm>
        </p:spPr>
        <p:txBody>
          <a:bodyPr/>
          <a:lstStyle/>
          <a:p>
            <a:r>
              <a:rPr lang="en-US" sz="3600" cap="none" dirty="0"/>
              <a:t>What is RPA?</a:t>
            </a:r>
          </a:p>
        </p:txBody>
      </p:sp>
      <p:sp>
        <p:nvSpPr>
          <p:cNvPr id="4" name="Text Placeholder 3">
            <a:extLst>
              <a:ext uri="{FF2B5EF4-FFF2-40B4-BE49-F238E27FC236}">
                <a16:creationId xmlns:a16="http://schemas.microsoft.com/office/drawing/2014/main" id="{E8A3FEEF-4FB3-4C04-AEF0-0FE8C79E13A6}"/>
              </a:ext>
            </a:extLst>
          </p:cNvPr>
          <p:cNvSpPr>
            <a:spLocks noGrp="1"/>
          </p:cNvSpPr>
          <p:nvPr>
            <p:ph type="body" sz="quarter" idx="14"/>
          </p:nvPr>
        </p:nvSpPr>
        <p:spPr>
          <a:xfrm>
            <a:off x="7313355" y="3429000"/>
            <a:ext cx="3289100" cy="3074497"/>
          </a:xfrm>
        </p:spPr>
        <p:txBody>
          <a:bodyPr>
            <a:normAutofit lnSpcReduction="10000"/>
          </a:bodyPr>
          <a:lstStyle/>
          <a:p>
            <a:pPr algn="just"/>
            <a:r>
              <a:rPr lang="en-US" dirty="0">
                <a:latin typeface="Sagona ExtraLight" panose="02020303050505020204" pitchFamily="18" charset="0"/>
              </a:rPr>
              <a:t>Robotic process Automation is a technology for automating business processes based on the use of software robots and artificial intelligence</a:t>
            </a:r>
          </a:p>
          <a:p>
            <a:pPr marL="342900" indent="-342900" algn="just">
              <a:buClr>
                <a:srgbClr val="002060"/>
              </a:buClr>
              <a:buFont typeface="Arial" panose="020B0604020202020204" pitchFamily="34" charset="0"/>
              <a:buChar char="•"/>
            </a:pPr>
            <a:r>
              <a:rPr lang="en-US" dirty="0">
                <a:latin typeface="Sagona ExtraLight" panose="02020303050505020204" pitchFamily="18" charset="0"/>
              </a:rPr>
              <a:t>Robots (RPA) mimic any repetitive human actions while using computer</a:t>
            </a:r>
          </a:p>
          <a:p>
            <a:pPr marL="342900" indent="-342900" algn="just">
              <a:buClr>
                <a:srgbClr val="002060"/>
              </a:buClr>
              <a:buFont typeface="Arial" panose="020B0604020202020204" pitchFamily="34" charset="0"/>
              <a:buChar char="•"/>
            </a:pPr>
            <a:r>
              <a:rPr lang="en-US" dirty="0">
                <a:latin typeface="Sagona ExtraLight" panose="02020303050505020204" pitchFamily="18" charset="0"/>
              </a:rPr>
              <a:t>Robots (RPA) can click button in any systems, control the cursor, work in excel and so on. </a:t>
            </a:r>
          </a:p>
          <a:p>
            <a:pPr marL="342900" indent="-342900" algn="just">
              <a:buClr>
                <a:srgbClr val="002060"/>
              </a:buClr>
              <a:buFont typeface="Arial" panose="020B0604020202020204" pitchFamily="34" charset="0"/>
              <a:buChar char="•"/>
            </a:pPr>
            <a:r>
              <a:rPr lang="en-US" dirty="0">
                <a:latin typeface="Sagona ExtraLight" panose="02020303050505020204" pitchFamily="18" charset="0"/>
              </a:rPr>
              <a:t>Robots (RPA) are effective in performing routine processes that can be described as instructions. </a:t>
            </a:r>
          </a:p>
        </p:txBody>
      </p:sp>
      <p:sp>
        <p:nvSpPr>
          <p:cNvPr id="7" name="Rectangle 6">
            <a:extLst>
              <a:ext uri="{FF2B5EF4-FFF2-40B4-BE49-F238E27FC236}">
                <a16:creationId xmlns:a16="http://schemas.microsoft.com/office/drawing/2014/main" id="{3B9526EA-A571-4360-A142-15396E69716C}"/>
              </a:ext>
            </a:extLst>
          </p:cNvPr>
          <p:cNvSpPr/>
          <p:nvPr/>
        </p:nvSpPr>
        <p:spPr>
          <a:xfrm>
            <a:off x="346059" y="292426"/>
            <a:ext cx="6297515" cy="6273148"/>
          </a:xfrm>
          <a:prstGeom prst="rect">
            <a:avLst/>
          </a:prstGeom>
          <a:solidFill>
            <a:srgbClr val="00174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5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7AE68-72E3-4AE0-98F0-1C17940243FE}"/>
              </a:ext>
            </a:extLst>
          </p:cNvPr>
          <p:cNvSpPr>
            <a:spLocks noGrp="1"/>
          </p:cNvSpPr>
          <p:nvPr>
            <p:ph type="ctrTitle"/>
          </p:nvPr>
        </p:nvSpPr>
        <p:spPr>
          <a:xfrm>
            <a:off x="785829" y="131216"/>
            <a:ext cx="9864440" cy="936162"/>
          </a:xfrm>
        </p:spPr>
        <p:txBody>
          <a:bodyPr/>
          <a:lstStyle/>
          <a:p>
            <a:pPr algn="ctr"/>
            <a:r>
              <a:rPr lang="en-US" sz="3600" cap="none" dirty="0"/>
              <a:t>Reduces Operating Cost while Improving Speed &amp; Quality</a:t>
            </a:r>
          </a:p>
        </p:txBody>
      </p:sp>
      <p:grpSp>
        <p:nvGrpSpPr>
          <p:cNvPr id="84" name="Group 83">
            <a:extLst>
              <a:ext uri="{FF2B5EF4-FFF2-40B4-BE49-F238E27FC236}">
                <a16:creationId xmlns:a16="http://schemas.microsoft.com/office/drawing/2014/main" id="{205E0B05-A9A7-48AF-86E9-AAA688DAD543}"/>
              </a:ext>
            </a:extLst>
          </p:cNvPr>
          <p:cNvGrpSpPr/>
          <p:nvPr/>
        </p:nvGrpSpPr>
        <p:grpSpPr>
          <a:xfrm>
            <a:off x="531448" y="1330411"/>
            <a:ext cx="4682183" cy="3902141"/>
            <a:chOff x="4854" y="1392179"/>
            <a:chExt cx="4682183" cy="3902141"/>
          </a:xfrm>
        </p:grpSpPr>
        <p:cxnSp>
          <p:nvCxnSpPr>
            <p:cNvPr id="5" name="Straight Arrow Connector 4">
              <a:extLst>
                <a:ext uri="{FF2B5EF4-FFF2-40B4-BE49-F238E27FC236}">
                  <a16:creationId xmlns:a16="http://schemas.microsoft.com/office/drawing/2014/main" id="{C5C4EE81-6210-4F94-B59F-2846A100960C}"/>
                </a:ext>
              </a:extLst>
            </p:cNvPr>
            <p:cNvCxnSpPr>
              <a:cxnSpLocks/>
            </p:cNvCxnSpPr>
            <p:nvPr/>
          </p:nvCxnSpPr>
          <p:spPr>
            <a:xfrm flipV="1">
              <a:off x="647786" y="1392179"/>
              <a:ext cx="0" cy="38782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570712-FC48-4B68-8DBA-DEF006EFDDA5}"/>
                </a:ext>
              </a:extLst>
            </p:cNvPr>
            <p:cNvCxnSpPr>
              <a:cxnSpLocks/>
            </p:cNvCxnSpPr>
            <p:nvPr/>
          </p:nvCxnSpPr>
          <p:spPr>
            <a:xfrm flipV="1">
              <a:off x="579372" y="5283247"/>
              <a:ext cx="4107665" cy="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68F7A8-7E0A-4111-B272-5F707B68F0A0}"/>
                </a:ext>
              </a:extLst>
            </p:cNvPr>
            <p:cNvSpPr txBox="1"/>
            <p:nvPr/>
          </p:nvSpPr>
          <p:spPr>
            <a:xfrm>
              <a:off x="132648" y="4348099"/>
              <a:ext cx="666625" cy="307777"/>
            </a:xfrm>
            <a:prstGeom prst="rect">
              <a:avLst/>
            </a:prstGeom>
            <a:noFill/>
          </p:spPr>
          <p:txBody>
            <a:bodyPr wrap="square" rtlCol="0">
              <a:spAutoFit/>
            </a:bodyPr>
            <a:lstStyle/>
            <a:p>
              <a:r>
                <a:rPr lang="en-US" sz="1400" b="1" dirty="0">
                  <a:solidFill>
                    <a:srgbClr val="002060"/>
                  </a:solidFill>
                </a:rPr>
                <a:t>$300</a:t>
              </a:r>
            </a:p>
          </p:txBody>
        </p:sp>
        <p:sp>
          <p:nvSpPr>
            <p:cNvPr id="17" name="TextBox 16">
              <a:extLst>
                <a:ext uri="{FF2B5EF4-FFF2-40B4-BE49-F238E27FC236}">
                  <a16:creationId xmlns:a16="http://schemas.microsoft.com/office/drawing/2014/main" id="{FB14842F-E7DE-4133-ACD5-11005EA4E501}"/>
                </a:ext>
              </a:extLst>
            </p:cNvPr>
            <p:cNvSpPr txBox="1"/>
            <p:nvPr/>
          </p:nvSpPr>
          <p:spPr>
            <a:xfrm>
              <a:off x="141171" y="3674364"/>
              <a:ext cx="666625" cy="307777"/>
            </a:xfrm>
            <a:prstGeom prst="rect">
              <a:avLst/>
            </a:prstGeom>
            <a:noFill/>
          </p:spPr>
          <p:txBody>
            <a:bodyPr wrap="square" rtlCol="0">
              <a:spAutoFit/>
            </a:bodyPr>
            <a:lstStyle/>
            <a:p>
              <a:r>
                <a:rPr lang="en-US" sz="1400" b="1" dirty="0">
                  <a:solidFill>
                    <a:srgbClr val="002060"/>
                  </a:solidFill>
                </a:rPr>
                <a:t>$600</a:t>
              </a:r>
            </a:p>
          </p:txBody>
        </p:sp>
        <p:sp>
          <p:nvSpPr>
            <p:cNvPr id="18" name="TextBox 17">
              <a:extLst>
                <a:ext uri="{FF2B5EF4-FFF2-40B4-BE49-F238E27FC236}">
                  <a16:creationId xmlns:a16="http://schemas.microsoft.com/office/drawing/2014/main" id="{729EFCD0-6393-4656-80C7-19FA6FB33D00}"/>
                </a:ext>
              </a:extLst>
            </p:cNvPr>
            <p:cNvSpPr txBox="1"/>
            <p:nvPr/>
          </p:nvSpPr>
          <p:spPr>
            <a:xfrm>
              <a:off x="69428" y="1611567"/>
              <a:ext cx="834181" cy="307777"/>
            </a:xfrm>
            <a:prstGeom prst="rect">
              <a:avLst/>
            </a:prstGeom>
            <a:noFill/>
          </p:spPr>
          <p:txBody>
            <a:bodyPr wrap="square" rtlCol="0">
              <a:spAutoFit/>
            </a:bodyPr>
            <a:lstStyle/>
            <a:p>
              <a:r>
                <a:rPr lang="en-US" sz="1400" b="1" dirty="0">
                  <a:solidFill>
                    <a:srgbClr val="002060"/>
                  </a:solidFill>
                </a:rPr>
                <a:t>$1,500</a:t>
              </a:r>
            </a:p>
          </p:txBody>
        </p:sp>
        <p:sp>
          <p:nvSpPr>
            <p:cNvPr id="19" name="TextBox 18">
              <a:extLst>
                <a:ext uri="{FF2B5EF4-FFF2-40B4-BE49-F238E27FC236}">
                  <a16:creationId xmlns:a16="http://schemas.microsoft.com/office/drawing/2014/main" id="{A70E01C3-F0C2-4A1A-B7DB-FC93112E29C4}"/>
                </a:ext>
              </a:extLst>
            </p:cNvPr>
            <p:cNvSpPr txBox="1"/>
            <p:nvPr/>
          </p:nvSpPr>
          <p:spPr>
            <a:xfrm>
              <a:off x="4854" y="2297460"/>
              <a:ext cx="871668" cy="307777"/>
            </a:xfrm>
            <a:prstGeom prst="rect">
              <a:avLst/>
            </a:prstGeom>
            <a:noFill/>
          </p:spPr>
          <p:txBody>
            <a:bodyPr wrap="square" rtlCol="0">
              <a:spAutoFit/>
            </a:bodyPr>
            <a:lstStyle/>
            <a:p>
              <a:r>
                <a:rPr lang="en-US" sz="1400" b="1" dirty="0">
                  <a:solidFill>
                    <a:srgbClr val="002060"/>
                  </a:solidFill>
                </a:rPr>
                <a:t>$1,200</a:t>
              </a:r>
            </a:p>
          </p:txBody>
        </p:sp>
        <p:sp>
          <p:nvSpPr>
            <p:cNvPr id="20" name="TextBox 19">
              <a:extLst>
                <a:ext uri="{FF2B5EF4-FFF2-40B4-BE49-F238E27FC236}">
                  <a16:creationId xmlns:a16="http://schemas.microsoft.com/office/drawing/2014/main" id="{91C28779-DAA1-4350-B369-E1C303B35E16}"/>
                </a:ext>
              </a:extLst>
            </p:cNvPr>
            <p:cNvSpPr txBox="1"/>
            <p:nvPr/>
          </p:nvSpPr>
          <p:spPr>
            <a:xfrm>
              <a:off x="141171" y="2964642"/>
              <a:ext cx="685791" cy="307777"/>
            </a:xfrm>
            <a:prstGeom prst="rect">
              <a:avLst/>
            </a:prstGeom>
            <a:noFill/>
          </p:spPr>
          <p:txBody>
            <a:bodyPr wrap="square" rtlCol="0">
              <a:spAutoFit/>
            </a:bodyPr>
            <a:lstStyle/>
            <a:p>
              <a:r>
                <a:rPr lang="en-US" sz="1400" b="1" dirty="0">
                  <a:solidFill>
                    <a:srgbClr val="002060"/>
                  </a:solidFill>
                </a:rPr>
                <a:t>$900</a:t>
              </a:r>
            </a:p>
          </p:txBody>
        </p:sp>
        <p:pic>
          <p:nvPicPr>
            <p:cNvPr id="22" name="Graphic 21" descr="Man">
              <a:extLst>
                <a:ext uri="{FF2B5EF4-FFF2-40B4-BE49-F238E27FC236}">
                  <a16:creationId xmlns:a16="http://schemas.microsoft.com/office/drawing/2014/main" id="{76678AC3-6C2C-4235-B92D-8B98B1007B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25217" y="3186064"/>
              <a:ext cx="843690" cy="698079"/>
            </a:xfrm>
            <a:prstGeom prst="rect">
              <a:avLst/>
            </a:prstGeom>
          </p:spPr>
        </p:pic>
        <p:pic>
          <p:nvPicPr>
            <p:cNvPr id="23" name="Graphic 22" descr="Man">
              <a:extLst>
                <a:ext uri="{FF2B5EF4-FFF2-40B4-BE49-F238E27FC236}">
                  <a16:creationId xmlns:a16="http://schemas.microsoft.com/office/drawing/2014/main" id="{3172C29D-A6E3-4736-B4FC-7FB374C535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545" y="3171382"/>
              <a:ext cx="843690" cy="698079"/>
            </a:xfrm>
            <a:prstGeom prst="rect">
              <a:avLst/>
            </a:prstGeom>
          </p:spPr>
        </p:pic>
        <p:pic>
          <p:nvPicPr>
            <p:cNvPr id="24" name="Graphic 23" descr="Man">
              <a:extLst>
                <a:ext uri="{FF2B5EF4-FFF2-40B4-BE49-F238E27FC236}">
                  <a16:creationId xmlns:a16="http://schemas.microsoft.com/office/drawing/2014/main" id="{16D41DEE-66F3-4273-99E8-1652E9F83C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391" y="3179741"/>
              <a:ext cx="843690" cy="698079"/>
            </a:xfrm>
            <a:prstGeom prst="rect">
              <a:avLst/>
            </a:prstGeom>
          </p:spPr>
        </p:pic>
        <p:pic>
          <p:nvPicPr>
            <p:cNvPr id="25" name="Graphic 24" descr="Man">
              <a:extLst>
                <a:ext uri="{FF2B5EF4-FFF2-40B4-BE49-F238E27FC236}">
                  <a16:creationId xmlns:a16="http://schemas.microsoft.com/office/drawing/2014/main" id="{0083DC84-9851-4458-8B28-8BF3B3726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3772" y="3227044"/>
              <a:ext cx="843690" cy="698079"/>
            </a:xfrm>
            <a:prstGeom prst="rect">
              <a:avLst/>
            </a:prstGeom>
          </p:spPr>
        </p:pic>
        <p:pic>
          <p:nvPicPr>
            <p:cNvPr id="26" name="Graphic 25" descr="Man">
              <a:extLst>
                <a:ext uri="{FF2B5EF4-FFF2-40B4-BE49-F238E27FC236}">
                  <a16:creationId xmlns:a16="http://schemas.microsoft.com/office/drawing/2014/main" id="{8218ED7A-C8E1-4375-8AF1-0B60987230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8362" y="4593157"/>
              <a:ext cx="843690" cy="698079"/>
            </a:xfrm>
            <a:prstGeom prst="rect">
              <a:avLst/>
            </a:prstGeom>
          </p:spPr>
        </p:pic>
        <p:pic>
          <p:nvPicPr>
            <p:cNvPr id="27" name="Graphic 26" descr="Man">
              <a:extLst>
                <a:ext uri="{FF2B5EF4-FFF2-40B4-BE49-F238E27FC236}">
                  <a16:creationId xmlns:a16="http://schemas.microsoft.com/office/drawing/2014/main" id="{83D962E5-08E0-4348-9D1A-C18133E3D2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0411" y="4585169"/>
              <a:ext cx="843690" cy="698079"/>
            </a:xfrm>
            <a:prstGeom prst="rect">
              <a:avLst/>
            </a:prstGeom>
          </p:spPr>
        </p:pic>
        <p:pic>
          <p:nvPicPr>
            <p:cNvPr id="28" name="Graphic 27" descr="Man">
              <a:extLst>
                <a:ext uri="{FF2B5EF4-FFF2-40B4-BE49-F238E27FC236}">
                  <a16:creationId xmlns:a16="http://schemas.microsoft.com/office/drawing/2014/main" id="{3F5F3F83-67D6-4F58-AF02-9FFB6D5A5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0077" y="4571763"/>
              <a:ext cx="843690" cy="698079"/>
            </a:xfrm>
            <a:prstGeom prst="rect">
              <a:avLst/>
            </a:prstGeom>
          </p:spPr>
        </p:pic>
        <p:pic>
          <p:nvPicPr>
            <p:cNvPr id="29" name="Graphic 28" descr="Man">
              <a:extLst>
                <a:ext uri="{FF2B5EF4-FFF2-40B4-BE49-F238E27FC236}">
                  <a16:creationId xmlns:a16="http://schemas.microsoft.com/office/drawing/2014/main" id="{E171A254-5F84-4109-95D9-B1C517E55C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481" y="4578116"/>
              <a:ext cx="843690" cy="698079"/>
            </a:xfrm>
            <a:prstGeom prst="rect">
              <a:avLst/>
            </a:prstGeom>
          </p:spPr>
        </p:pic>
        <p:pic>
          <p:nvPicPr>
            <p:cNvPr id="30" name="Graphic 29" descr="Man">
              <a:extLst>
                <a:ext uri="{FF2B5EF4-FFF2-40B4-BE49-F238E27FC236}">
                  <a16:creationId xmlns:a16="http://schemas.microsoft.com/office/drawing/2014/main" id="{654F990C-7EAC-4D56-A301-C8E69A07E5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1108" y="3899275"/>
              <a:ext cx="843690" cy="698079"/>
            </a:xfrm>
            <a:prstGeom prst="rect">
              <a:avLst/>
            </a:prstGeom>
          </p:spPr>
        </p:pic>
        <p:pic>
          <p:nvPicPr>
            <p:cNvPr id="31" name="Graphic 30" descr="Man">
              <a:extLst>
                <a:ext uri="{FF2B5EF4-FFF2-40B4-BE49-F238E27FC236}">
                  <a16:creationId xmlns:a16="http://schemas.microsoft.com/office/drawing/2014/main" id="{B1ECED4F-07D9-4009-BD2D-656AD5C3F9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048" y="3915296"/>
              <a:ext cx="843690" cy="698079"/>
            </a:xfrm>
            <a:prstGeom prst="rect">
              <a:avLst/>
            </a:prstGeom>
          </p:spPr>
        </p:pic>
        <p:pic>
          <p:nvPicPr>
            <p:cNvPr id="32" name="Graphic 31" descr="Man">
              <a:extLst>
                <a:ext uri="{FF2B5EF4-FFF2-40B4-BE49-F238E27FC236}">
                  <a16:creationId xmlns:a16="http://schemas.microsoft.com/office/drawing/2014/main" id="{2D9CF963-1BD3-40DE-849D-57D263B2C0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393" y="3918677"/>
              <a:ext cx="843690" cy="698079"/>
            </a:xfrm>
            <a:prstGeom prst="rect">
              <a:avLst/>
            </a:prstGeom>
          </p:spPr>
        </p:pic>
        <p:pic>
          <p:nvPicPr>
            <p:cNvPr id="33" name="Graphic 32" descr="Man">
              <a:extLst>
                <a:ext uri="{FF2B5EF4-FFF2-40B4-BE49-F238E27FC236}">
                  <a16:creationId xmlns:a16="http://schemas.microsoft.com/office/drawing/2014/main" id="{C2E1BAC1-ADC1-4D56-B4B5-86610FFFE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8908" y="3898577"/>
              <a:ext cx="843690" cy="698079"/>
            </a:xfrm>
            <a:prstGeom prst="rect">
              <a:avLst/>
            </a:prstGeom>
          </p:spPr>
        </p:pic>
        <p:pic>
          <p:nvPicPr>
            <p:cNvPr id="34" name="Graphic 33" descr="Man">
              <a:extLst>
                <a:ext uri="{FF2B5EF4-FFF2-40B4-BE49-F238E27FC236}">
                  <a16:creationId xmlns:a16="http://schemas.microsoft.com/office/drawing/2014/main" id="{BF8C13A6-94B2-40E0-98F8-4F0EBD4F96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1186" y="2450267"/>
              <a:ext cx="843690" cy="698079"/>
            </a:xfrm>
            <a:prstGeom prst="rect">
              <a:avLst/>
            </a:prstGeom>
          </p:spPr>
        </p:pic>
        <p:pic>
          <p:nvPicPr>
            <p:cNvPr id="35" name="Graphic 34" descr="Man">
              <a:extLst>
                <a:ext uri="{FF2B5EF4-FFF2-40B4-BE49-F238E27FC236}">
                  <a16:creationId xmlns:a16="http://schemas.microsoft.com/office/drawing/2014/main" id="{60F61ABA-BDCD-4E32-983B-C7A9319B39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921" y="2486544"/>
              <a:ext cx="830982" cy="687564"/>
            </a:xfrm>
            <a:prstGeom prst="rect">
              <a:avLst/>
            </a:prstGeom>
          </p:spPr>
        </p:pic>
        <p:pic>
          <p:nvPicPr>
            <p:cNvPr id="36" name="Graphic 35" descr="Man">
              <a:extLst>
                <a:ext uri="{FF2B5EF4-FFF2-40B4-BE49-F238E27FC236}">
                  <a16:creationId xmlns:a16="http://schemas.microsoft.com/office/drawing/2014/main" id="{AB9BDF96-A024-4BF9-B2A6-9D8E812AA9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5323" y="2480225"/>
              <a:ext cx="843690" cy="698079"/>
            </a:xfrm>
            <a:prstGeom prst="rect">
              <a:avLst/>
            </a:prstGeom>
          </p:spPr>
        </p:pic>
        <p:pic>
          <p:nvPicPr>
            <p:cNvPr id="37" name="Graphic 36" descr="Man">
              <a:extLst>
                <a:ext uri="{FF2B5EF4-FFF2-40B4-BE49-F238E27FC236}">
                  <a16:creationId xmlns:a16="http://schemas.microsoft.com/office/drawing/2014/main" id="{D14EAF33-0434-412E-835E-E215F6F383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264" y="2484802"/>
              <a:ext cx="843690" cy="698079"/>
            </a:xfrm>
            <a:prstGeom prst="rect">
              <a:avLst/>
            </a:prstGeom>
          </p:spPr>
        </p:pic>
        <p:pic>
          <p:nvPicPr>
            <p:cNvPr id="38" name="Graphic 37" descr="Man">
              <a:extLst>
                <a:ext uri="{FF2B5EF4-FFF2-40B4-BE49-F238E27FC236}">
                  <a16:creationId xmlns:a16="http://schemas.microsoft.com/office/drawing/2014/main" id="{0831ED2D-230E-4073-97E4-DAB680285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1153" y="1758702"/>
              <a:ext cx="843690" cy="698079"/>
            </a:xfrm>
            <a:prstGeom prst="rect">
              <a:avLst/>
            </a:prstGeom>
          </p:spPr>
        </p:pic>
        <p:pic>
          <p:nvPicPr>
            <p:cNvPr id="39" name="Graphic 38" descr="Man">
              <a:extLst>
                <a:ext uri="{FF2B5EF4-FFF2-40B4-BE49-F238E27FC236}">
                  <a16:creationId xmlns:a16="http://schemas.microsoft.com/office/drawing/2014/main" id="{D47770E7-F30B-4495-BE58-4B011380A6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426" y="1780114"/>
              <a:ext cx="834181" cy="690211"/>
            </a:xfrm>
            <a:prstGeom prst="rect">
              <a:avLst/>
            </a:prstGeom>
          </p:spPr>
        </p:pic>
        <p:pic>
          <p:nvPicPr>
            <p:cNvPr id="40" name="Graphic 39" descr="Man">
              <a:extLst>
                <a:ext uri="{FF2B5EF4-FFF2-40B4-BE49-F238E27FC236}">
                  <a16:creationId xmlns:a16="http://schemas.microsoft.com/office/drawing/2014/main" id="{47ECAF57-DFEA-497B-8FD9-E1D2C5463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3790" y="1781278"/>
              <a:ext cx="843690" cy="698079"/>
            </a:xfrm>
            <a:prstGeom prst="rect">
              <a:avLst/>
            </a:prstGeom>
          </p:spPr>
        </p:pic>
        <p:pic>
          <p:nvPicPr>
            <p:cNvPr id="41" name="Graphic 40" descr="Man">
              <a:extLst>
                <a:ext uri="{FF2B5EF4-FFF2-40B4-BE49-F238E27FC236}">
                  <a16:creationId xmlns:a16="http://schemas.microsoft.com/office/drawing/2014/main" id="{ABA4C873-E17D-4B52-AC3B-3C5ED9B6A4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3291" y="1734268"/>
              <a:ext cx="843690" cy="698079"/>
            </a:xfrm>
            <a:prstGeom prst="rect">
              <a:avLst/>
            </a:prstGeom>
          </p:spPr>
        </p:pic>
        <p:pic>
          <p:nvPicPr>
            <p:cNvPr id="42" name="Graphic 41" descr="Man">
              <a:extLst>
                <a:ext uri="{FF2B5EF4-FFF2-40B4-BE49-F238E27FC236}">
                  <a16:creationId xmlns:a16="http://schemas.microsoft.com/office/drawing/2014/main" id="{27BC3DEE-A2F9-4BF5-ACC5-03FBAE65CF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0548" y="3210558"/>
              <a:ext cx="843690" cy="698079"/>
            </a:xfrm>
            <a:prstGeom prst="rect">
              <a:avLst/>
            </a:prstGeom>
          </p:spPr>
        </p:pic>
        <p:pic>
          <p:nvPicPr>
            <p:cNvPr id="43" name="Graphic 42" descr="Man">
              <a:extLst>
                <a:ext uri="{FF2B5EF4-FFF2-40B4-BE49-F238E27FC236}">
                  <a16:creationId xmlns:a16="http://schemas.microsoft.com/office/drawing/2014/main" id="{1DC88221-1132-45C3-AFF4-BB423A11AB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4357" y="4596241"/>
              <a:ext cx="843690" cy="698079"/>
            </a:xfrm>
            <a:prstGeom prst="rect">
              <a:avLst/>
            </a:prstGeom>
          </p:spPr>
        </p:pic>
        <p:pic>
          <p:nvPicPr>
            <p:cNvPr id="44" name="Graphic 43" descr="Man">
              <a:extLst>
                <a:ext uri="{FF2B5EF4-FFF2-40B4-BE49-F238E27FC236}">
                  <a16:creationId xmlns:a16="http://schemas.microsoft.com/office/drawing/2014/main" id="{81FF1FA7-E5C5-4914-9C86-26D05CEED0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1401" y="3922824"/>
              <a:ext cx="843690" cy="698079"/>
            </a:xfrm>
            <a:prstGeom prst="rect">
              <a:avLst/>
            </a:prstGeom>
          </p:spPr>
        </p:pic>
        <p:pic>
          <p:nvPicPr>
            <p:cNvPr id="45" name="Graphic 44" descr="Man">
              <a:extLst>
                <a:ext uri="{FF2B5EF4-FFF2-40B4-BE49-F238E27FC236}">
                  <a16:creationId xmlns:a16="http://schemas.microsoft.com/office/drawing/2014/main" id="{F96C2A2C-57E2-4C4A-B6B8-95776E14F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0133" y="2509399"/>
              <a:ext cx="843690" cy="698079"/>
            </a:xfrm>
            <a:prstGeom prst="rect">
              <a:avLst/>
            </a:prstGeom>
          </p:spPr>
        </p:pic>
        <p:pic>
          <p:nvPicPr>
            <p:cNvPr id="46" name="Graphic 45" descr="Man">
              <a:extLst>
                <a:ext uri="{FF2B5EF4-FFF2-40B4-BE49-F238E27FC236}">
                  <a16:creationId xmlns:a16="http://schemas.microsoft.com/office/drawing/2014/main" id="{ADAE08C5-FF62-4883-AFBE-DB30DC5D43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0406" y="1826053"/>
              <a:ext cx="843690" cy="698079"/>
            </a:xfrm>
            <a:prstGeom prst="rect">
              <a:avLst/>
            </a:prstGeom>
          </p:spPr>
        </p:pic>
        <p:cxnSp>
          <p:nvCxnSpPr>
            <p:cNvPr id="76" name="Straight Connector 75">
              <a:extLst>
                <a:ext uri="{FF2B5EF4-FFF2-40B4-BE49-F238E27FC236}">
                  <a16:creationId xmlns:a16="http://schemas.microsoft.com/office/drawing/2014/main" id="{9E053832-92E4-44AF-BC32-7F73F57D68CC}"/>
                </a:ext>
              </a:extLst>
            </p:cNvPr>
            <p:cNvCxnSpPr/>
            <p:nvPr/>
          </p:nvCxnSpPr>
          <p:spPr>
            <a:xfrm>
              <a:off x="651491" y="4568683"/>
              <a:ext cx="29556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DAD81FC-E99C-4BA2-B2E0-0399EAD1487C}"/>
                </a:ext>
              </a:extLst>
            </p:cNvPr>
            <p:cNvCxnSpPr>
              <a:cxnSpLocks/>
            </p:cNvCxnSpPr>
            <p:nvPr/>
          </p:nvCxnSpPr>
          <p:spPr>
            <a:xfrm>
              <a:off x="642256" y="3874438"/>
              <a:ext cx="29556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F29B8EF-5651-4672-9829-CB547F616E20}"/>
                </a:ext>
              </a:extLst>
            </p:cNvPr>
            <p:cNvCxnSpPr>
              <a:cxnSpLocks/>
            </p:cNvCxnSpPr>
            <p:nvPr/>
          </p:nvCxnSpPr>
          <p:spPr>
            <a:xfrm>
              <a:off x="660014" y="3171382"/>
              <a:ext cx="29556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BD92B-92C8-406F-AB4A-9A8B65619985}"/>
                </a:ext>
              </a:extLst>
            </p:cNvPr>
            <p:cNvCxnSpPr>
              <a:cxnSpLocks/>
            </p:cNvCxnSpPr>
            <p:nvPr/>
          </p:nvCxnSpPr>
          <p:spPr>
            <a:xfrm>
              <a:off x="642256" y="1734268"/>
              <a:ext cx="29556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E306684-53C6-4506-AFE8-4BDE4A46D3AF}"/>
                </a:ext>
              </a:extLst>
            </p:cNvPr>
            <p:cNvCxnSpPr>
              <a:cxnSpLocks/>
            </p:cNvCxnSpPr>
            <p:nvPr/>
          </p:nvCxnSpPr>
          <p:spPr>
            <a:xfrm>
              <a:off x="642256" y="2486544"/>
              <a:ext cx="295564"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51F997A-1308-43F2-BE1F-5A939CD13DC2}"/>
              </a:ext>
            </a:extLst>
          </p:cNvPr>
          <p:cNvSpPr txBox="1"/>
          <p:nvPr/>
        </p:nvSpPr>
        <p:spPr>
          <a:xfrm>
            <a:off x="1060685" y="5322425"/>
            <a:ext cx="4382328" cy="1138773"/>
          </a:xfrm>
          <a:prstGeom prst="rect">
            <a:avLst/>
          </a:prstGeom>
          <a:noFill/>
        </p:spPr>
        <p:txBody>
          <a:bodyPr wrap="square" rtlCol="0">
            <a:spAutoFit/>
          </a:bodyPr>
          <a:lstStyle/>
          <a:p>
            <a:r>
              <a:rPr lang="en-US" b="1" spc="300" dirty="0">
                <a:solidFill>
                  <a:srgbClr val="002060"/>
                </a:solidFill>
              </a:rPr>
              <a:t>CURRENT</a:t>
            </a:r>
            <a:r>
              <a:rPr lang="en-US" dirty="0">
                <a:solidFill>
                  <a:srgbClr val="002060"/>
                </a:solidFill>
              </a:rPr>
              <a:t> </a:t>
            </a:r>
            <a:r>
              <a:rPr lang="en-US" sz="1600" dirty="0">
                <a:solidFill>
                  <a:srgbClr val="002060"/>
                </a:solidFill>
              </a:rPr>
              <a:t>Operation:   30 Staff @ $50k p.a.</a:t>
            </a:r>
          </a:p>
          <a:p>
            <a:r>
              <a:rPr lang="en-US" sz="1600" dirty="0">
                <a:solidFill>
                  <a:srgbClr val="002060"/>
                </a:solidFill>
              </a:rPr>
              <a:t>                          Cost:             $1.5 M</a:t>
            </a:r>
          </a:p>
          <a:p>
            <a:r>
              <a:rPr lang="en-US" sz="1600" dirty="0">
                <a:solidFill>
                  <a:srgbClr val="002060"/>
                </a:solidFill>
              </a:rPr>
              <a:t>                          Backlog:       3-15 Days</a:t>
            </a:r>
          </a:p>
          <a:p>
            <a:r>
              <a:rPr lang="en-US" sz="1600" dirty="0">
                <a:solidFill>
                  <a:srgbClr val="002060"/>
                </a:solidFill>
              </a:rPr>
              <a:t>                          Error rate:   4-20%</a:t>
            </a:r>
          </a:p>
        </p:txBody>
      </p:sp>
      <p:grpSp>
        <p:nvGrpSpPr>
          <p:cNvPr id="139" name="Group 138">
            <a:extLst>
              <a:ext uri="{FF2B5EF4-FFF2-40B4-BE49-F238E27FC236}">
                <a16:creationId xmlns:a16="http://schemas.microsoft.com/office/drawing/2014/main" id="{954DEBB9-B96D-439E-BC36-96FD43AEEE1C}"/>
              </a:ext>
            </a:extLst>
          </p:cNvPr>
          <p:cNvGrpSpPr/>
          <p:nvPr/>
        </p:nvGrpSpPr>
        <p:grpSpPr>
          <a:xfrm>
            <a:off x="5464244" y="1584116"/>
            <a:ext cx="5192186" cy="3738309"/>
            <a:chOff x="5464244" y="1584116"/>
            <a:chExt cx="5192186" cy="3738309"/>
          </a:xfrm>
        </p:grpSpPr>
        <p:cxnSp>
          <p:nvCxnSpPr>
            <p:cNvPr id="47" name="Straight Arrow Connector 46">
              <a:extLst>
                <a:ext uri="{FF2B5EF4-FFF2-40B4-BE49-F238E27FC236}">
                  <a16:creationId xmlns:a16="http://schemas.microsoft.com/office/drawing/2014/main" id="{C33D9E47-02BA-472D-80FD-78BB7815AA87}"/>
                </a:ext>
              </a:extLst>
            </p:cNvPr>
            <p:cNvCxnSpPr>
              <a:cxnSpLocks/>
            </p:cNvCxnSpPr>
            <p:nvPr/>
          </p:nvCxnSpPr>
          <p:spPr>
            <a:xfrm flipV="1">
              <a:off x="6108318" y="1584116"/>
              <a:ext cx="0" cy="367424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15CB2C5-B858-4BCA-A51B-FE127201B949}"/>
                </a:ext>
              </a:extLst>
            </p:cNvPr>
            <p:cNvCxnSpPr>
              <a:cxnSpLocks/>
            </p:cNvCxnSpPr>
            <p:nvPr/>
          </p:nvCxnSpPr>
          <p:spPr>
            <a:xfrm>
              <a:off x="6108318" y="5278407"/>
              <a:ext cx="4548112" cy="250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75E52BA-75F2-42C9-AA81-6545CF779018}"/>
                </a:ext>
              </a:extLst>
            </p:cNvPr>
            <p:cNvSpPr txBox="1"/>
            <p:nvPr/>
          </p:nvSpPr>
          <p:spPr>
            <a:xfrm>
              <a:off x="5610453" y="4304677"/>
              <a:ext cx="687389" cy="307777"/>
            </a:xfrm>
            <a:prstGeom prst="rect">
              <a:avLst/>
            </a:prstGeom>
            <a:noFill/>
          </p:spPr>
          <p:txBody>
            <a:bodyPr wrap="square" rtlCol="0">
              <a:spAutoFit/>
            </a:bodyPr>
            <a:lstStyle/>
            <a:p>
              <a:r>
                <a:rPr lang="en-US" sz="1400" b="1" dirty="0">
                  <a:solidFill>
                    <a:srgbClr val="002060"/>
                  </a:solidFill>
                </a:rPr>
                <a:t>$300</a:t>
              </a:r>
            </a:p>
          </p:txBody>
        </p:sp>
        <p:sp>
          <p:nvSpPr>
            <p:cNvPr id="50" name="TextBox 49">
              <a:extLst>
                <a:ext uri="{FF2B5EF4-FFF2-40B4-BE49-F238E27FC236}">
                  <a16:creationId xmlns:a16="http://schemas.microsoft.com/office/drawing/2014/main" id="{761FD267-403D-4663-8610-8C9DB32A6AF3}"/>
                </a:ext>
              </a:extLst>
            </p:cNvPr>
            <p:cNvSpPr txBox="1"/>
            <p:nvPr/>
          </p:nvSpPr>
          <p:spPr>
            <a:xfrm>
              <a:off x="5575600" y="3706412"/>
              <a:ext cx="687389" cy="307777"/>
            </a:xfrm>
            <a:prstGeom prst="rect">
              <a:avLst/>
            </a:prstGeom>
            <a:noFill/>
          </p:spPr>
          <p:txBody>
            <a:bodyPr wrap="square" rtlCol="0">
              <a:spAutoFit/>
            </a:bodyPr>
            <a:lstStyle/>
            <a:p>
              <a:r>
                <a:rPr lang="en-US" sz="1400" b="1" dirty="0">
                  <a:solidFill>
                    <a:srgbClr val="002060"/>
                  </a:solidFill>
                </a:rPr>
                <a:t>$600</a:t>
              </a:r>
            </a:p>
          </p:txBody>
        </p:sp>
        <p:sp>
          <p:nvSpPr>
            <p:cNvPr id="51" name="TextBox 50">
              <a:extLst>
                <a:ext uri="{FF2B5EF4-FFF2-40B4-BE49-F238E27FC236}">
                  <a16:creationId xmlns:a16="http://schemas.microsoft.com/office/drawing/2014/main" id="{76C48FFB-D1ED-4AC0-98B2-63AD4E3219D2}"/>
                </a:ext>
              </a:extLst>
            </p:cNvPr>
            <p:cNvSpPr txBox="1"/>
            <p:nvPr/>
          </p:nvSpPr>
          <p:spPr>
            <a:xfrm>
              <a:off x="5464244" y="1758584"/>
              <a:ext cx="950876" cy="307777"/>
            </a:xfrm>
            <a:prstGeom prst="rect">
              <a:avLst/>
            </a:prstGeom>
            <a:noFill/>
          </p:spPr>
          <p:txBody>
            <a:bodyPr wrap="square" rtlCol="0">
              <a:spAutoFit/>
            </a:bodyPr>
            <a:lstStyle/>
            <a:p>
              <a:r>
                <a:rPr lang="en-US" sz="1400" b="1" dirty="0">
                  <a:solidFill>
                    <a:srgbClr val="002060"/>
                  </a:solidFill>
                </a:rPr>
                <a:t>$1,500</a:t>
              </a:r>
            </a:p>
          </p:txBody>
        </p:sp>
        <p:sp>
          <p:nvSpPr>
            <p:cNvPr id="52" name="TextBox 51">
              <a:extLst>
                <a:ext uri="{FF2B5EF4-FFF2-40B4-BE49-F238E27FC236}">
                  <a16:creationId xmlns:a16="http://schemas.microsoft.com/office/drawing/2014/main" id="{165CBFFA-1DAA-409B-9B1D-F5D26D5928AA}"/>
                </a:ext>
              </a:extLst>
            </p:cNvPr>
            <p:cNvSpPr txBox="1"/>
            <p:nvPr/>
          </p:nvSpPr>
          <p:spPr>
            <a:xfrm>
              <a:off x="5478706" y="2469537"/>
              <a:ext cx="950884" cy="307777"/>
            </a:xfrm>
            <a:prstGeom prst="rect">
              <a:avLst/>
            </a:prstGeom>
            <a:noFill/>
          </p:spPr>
          <p:txBody>
            <a:bodyPr wrap="square" rtlCol="0">
              <a:spAutoFit/>
            </a:bodyPr>
            <a:lstStyle/>
            <a:p>
              <a:r>
                <a:rPr lang="en-US" sz="1400" b="1" dirty="0">
                  <a:solidFill>
                    <a:srgbClr val="002060"/>
                  </a:solidFill>
                </a:rPr>
                <a:t>$1,200</a:t>
              </a:r>
            </a:p>
          </p:txBody>
        </p:sp>
        <p:sp>
          <p:nvSpPr>
            <p:cNvPr id="53" name="TextBox 52">
              <a:extLst>
                <a:ext uri="{FF2B5EF4-FFF2-40B4-BE49-F238E27FC236}">
                  <a16:creationId xmlns:a16="http://schemas.microsoft.com/office/drawing/2014/main" id="{B309E3A9-E05A-45DA-9B01-3CF0A8C8052D}"/>
                </a:ext>
              </a:extLst>
            </p:cNvPr>
            <p:cNvSpPr txBox="1"/>
            <p:nvPr/>
          </p:nvSpPr>
          <p:spPr>
            <a:xfrm>
              <a:off x="5595987" y="3129155"/>
              <a:ext cx="687389" cy="307777"/>
            </a:xfrm>
            <a:prstGeom prst="rect">
              <a:avLst/>
            </a:prstGeom>
            <a:noFill/>
          </p:spPr>
          <p:txBody>
            <a:bodyPr wrap="square" rtlCol="0">
              <a:spAutoFit/>
            </a:bodyPr>
            <a:lstStyle/>
            <a:p>
              <a:r>
                <a:rPr lang="en-US" sz="1400" b="1" dirty="0">
                  <a:solidFill>
                    <a:srgbClr val="002060"/>
                  </a:solidFill>
                </a:rPr>
                <a:t>$900</a:t>
              </a:r>
            </a:p>
          </p:txBody>
        </p:sp>
        <p:pic>
          <p:nvPicPr>
            <p:cNvPr id="56" name="Graphic 55" descr="Robot">
              <a:extLst>
                <a:ext uri="{FF2B5EF4-FFF2-40B4-BE49-F238E27FC236}">
                  <a16:creationId xmlns:a16="http://schemas.microsoft.com/office/drawing/2014/main" id="{53EB2661-91DB-49B1-9DEF-156DCA8BC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0793" y="4775025"/>
              <a:ext cx="664777" cy="518496"/>
            </a:xfrm>
            <a:prstGeom prst="rect">
              <a:avLst/>
            </a:prstGeom>
          </p:spPr>
        </p:pic>
        <p:pic>
          <p:nvPicPr>
            <p:cNvPr id="57" name="Graphic 56" descr="Robot">
              <a:extLst>
                <a:ext uri="{FF2B5EF4-FFF2-40B4-BE49-F238E27FC236}">
                  <a16:creationId xmlns:a16="http://schemas.microsoft.com/office/drawing/2014/main" id="{17B966FE-CAE7-43E1-9662-32AB6CDAC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8949" y="4775025"/>
              <a:ext cx="664777" cy="518496"/>
            </a:xfrm>
            <a:prstGeom prst="rect">
              <a:avLst/>
            </a:prstGeom>
          </p:spPr>
        </p:pic>
        <p:pic>
          <p:nvPicPr>
            <p:cNvPr id="58" name="Graphic 57" descr="Robot">
              <a:extLst>
                <a:ext uri="{FF2B5EF4-FFF2-40B4-BE49-F238E27FC236}">
                  <a16:creationId xmlns:a16="http://schemas.microsoft.com/office/drawing/2014/main" id="{3F08821F-764D-45C2-B763-EEF483F13F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7943" y="4759910"/>
              <a:ext cx="664777" cy="518496"/>
            </a:xfrm>
            <a:prstGeom prst="rect">
              <a:avLst/>
            </a:prstGeom>
          </p:spPr>
        </p:pic>
        <p:pic>
          <p:nvPicPr>
            <p:cNvPr id="59" name="Graphic 58" descr="Robot">
              <a:extLst>
                <a:ext uri="{FF2B5EF4-FFF2-40B4-BE49-F238E27FC236}">
                  <a16:creationId xmlns:a16="http://schemas.microsoft.com/office/drawing/2014/main" id="{D0DB7877-60D3-434C-854A-4C52554E28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0453" y="4775025"/>
              <a:ext cx="664777" cy="518496"/>
            </a:xfrm>
            <a:prstGeom prst="rect">
              <a:avLst/>
            </a:prstGeom>
          </p:spPr>
        </p:pic>
        <p:pic>
          <p:nvPicPr>
            <p:cNvPr id="60" name="Graphic 59" descr="Robot">
              <a:extLst>
                <a:ext uri="{FF2B5EF4-FFF2-40B4-BE49-F238E27FC236}">
                  <a16:creationId xmlns:a16="http://schemas.microsoft.com/office/drawing/2014/main" id="{0161B8E0-8CA3-4DBB-99F0-7BD7F34FC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3089" y="4756643"/>
              <a:ext cx="664777" cy="518496"/>
            </a:xfrm>
            <a:prstGeom prst="rect">
              <a:avLst/>
            </a:prstGeom>
          </p:spPr>
        </p:pic>
        <p:pic>
          <p:nvPicPr>
            <p:cNvPr id="61" name="Graphic 60" descr="Robot">
              <a:extLst>
                <a:ext uri="{FF2B5EF4-FFF2-40B4-BE49-F238E27FC236}">
                  <a16:creationId xmlns:a16="http://schemas.microsoft.com/office/drawing/2014/main" id="{EFFB6BF6-B84F-413F-A1D8-D0DFC94A6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8096" y="4770793"/>
              <a:ext cx="664777" cy="518496"/>
            </a:xfrm>
            <a:prstGeom prst="rect">
              <a:avLst/>
            </a:prstGeom>
          </p:spPr>
        </p:pic>
        <p:pic>
          <p:nvPicPr>
            <p:cNvPr id="62" name="Graphic 61" descr="Robot">
              <a:extLst>
                <a:ext uri="{FF2B5EF4-FFF2-40B4-BE49-F238E27FC236}">
                  <a16:creationId xmlns:a16="http://schemas.microsoft.com/office/drawing/2014/main" id="{843B4B04-927B-4ABB-88AE-EAD7A7ED18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7071" y="4784944"/>
              <a:ext cx="664777" cy="518496"/>
            </a:xfrm>
            <a:prstGeom prst="rect">
              <a:avLst/>
            </a:prstGeom>
          </p:spPr>
        </p:pic>
        <p:pic>
          <p:nvPicPr>
            <p:cNvPr id="88" name="Graphic 87" descr="Robot">
              <a:extLst>
                <a:ext uri="{FF2B5EF4-FFF2-40B4-BE49-F238E27FC236}">
                  <a16:creationId xmlns:a16="http://schemas.microsoft.com/office/drawing/2014/main" id="{5EA2EB7B-249E-46A1-8B73-01CABA446F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0008" y="4803929"/>
              <a:ext cx="664777" cy="518496"/>
            </a:xfrm>
            <a:prstGeom prst="rect">
              <a:avLst/>
            </a:prstGeom>
          </p:spPr>
        </p:pic>
        <p:sp>
          <p:nvSpPr>
            <p:cNvPr id="127" name="TextBox 126">
              <a:extLst>
                <a:ext uri="{FF2B5EF4-FFF2-40B4-BE49-F238E27FC236}">
                  <a16:creationId xmlns:a16="http://schemas.microsoft.com/office/drawing/2014/main" id="{B13EE0D4-C996-4412-824D-37E85C5FE633}"/>
                </a:ext>
              </a:extLst>
            </p:cNvPr>
            <p:cNvSpPr txBox="1"/>
            <p:nvPr/>
          </p:nvSpPr>
          <p:spPr>
            <a:xfrm>
              <a:off x="5584199" y="4759910"/>
              <a:ext cx="687389" cy="307777"/>
            </a:xfrm>
            <a:prstGeom prst="rect">
              <a:avLst/>
            </a:prstGeom>
            <a:noFill/>
          </p:spPr>
          <p:txBody>
            <a:bodyPr wrap="square" rtlCol="0">
              <a:spAutoFit/>
            </a:bodyPr>
            <a:lstStyle/>
            <a:p>
              <a:r>
                <a:rPr lang="en-US" sz="1400" b="1" dirty="0">
                  <a:solidFill>
                    <a:srgbClr val="002060"/>
                  </a:solidFill>
                </a:rPr>
                <a:t>$150</a:t>
              </a:r>
            </a:p>
          </p:txBody>
        </p:sp>
        <p:cxnSp>
          <p:nvCxnSpPr>
            <p:cNvPr id="129" name="Straight Connector 128">
              <a:extLst>
                <a:ext uri="{FF2B5EF4-FFF2-40B4-BE49-F238E27FC236}">
                  <a16:creationId xmlns:a16="http://schemas.microsoft.com/office/drawing/2014/main" id="{0F24AFC4-D4A4-4228-B692-E6AC9D215B3D}"/>
                </a:ext>
              </a:extLst>
            </p:cNvPr>
            <p:cNvCxnSpPr>
              <a:cxnSpLocks/>
            </p:cNvCxnSpPr>
            <p:nvPr/>
          </p:nvCxnSpPr>
          <p:spPr>
            <a:xfrm>
              <a:off x="6108318" y="4458565"/>
              <a:ext cx="32127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22403BB-0C2E-4453-B4AB-41BB8D588446}"/>
                </a:ext>
              </a:extLst>
            </p:cNvPr>
            <p:cNvCxnSpPr>
              <a:cxnSpLocks/>
            </p:cNvCxnSpPr>
            <p:nvPr/>
          </p:nvCxnSpPr>
          <p:spPr>
            <a:xfrm>
              <a:off x="6108318" y="3856249"/>
              <a:ext cx="32127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A22495A-B833-4667-BDB1-BBA594ECFFFC}"/>
                </a:ext>
              </a:extLst>
            </p:cNvPr>
            <p:cNvCxnSpPr>
              <a:cxnSpLocks/>
            </p:cNvCxnSpPr>
            <p:nvPr/>
          </p:nvCxnSpPr>
          <p:spPr>
            <a:xfrm>
              <a:off x="6108318" y="2630491"/>
              <a:ext cx="32127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7106869-DC9F-4D5B-94C1-EA78E4B7233A}"/>
                </a:ext>
              </a:extLst>
            </p:cNvPr>
            <p:cNvCxnSpPr>
              <a:cxnSpLocks/>
            </p:cNvCxnSpPr>
            <p:nvPr/>
          </p:nvCxnSpPr>
          <p:spPr>
            <a:xfrm>
              <a:off x="6102353" y="3252781"/>
              <a:ext cx="32127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6874D74-48DB-49D9-A79E-0F26A9A692E0}"/>
                </a:ext>
              </a:extLst>
            </p:cNvPr>
            <p:cNvCxnSpPr>
              <a:cxnSpLocks/>
            </p:cNvCxnSpPr>
            <p:nvPr/>
          </p:nvCxnSpPr>
          <p:spPr>
            <a:xfrm>
              <a:off x="6102353" y="1919344"/>
              <a:ext cx="32127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38" name="TextBox 137">
            <a:extLst>
              <a:ext uri="{FF2B5EF4-FFF2-40B4-BE49-F238E27FC236}">
                <a16:creationId xmlns:a16="http://schemas.microsoft.com/office/drawing/2014/main" id="{3F9FDE9B-2B55-4EAA-97B0-9645D6D36B43}"/>
              </a:ext>
            </a:extLst>
          </p:cNvPr>
          <p:cNvSpPr txBox="1"/>
          <p:nvPr/>
        </p:nvSpPr>
        <p:spPr>
          <a:xfrm>
            <a:off x="6031235" y="5377341"/>
            <a:ext cx="5080110" cy="1107996"/>
          </a:xfrm>
          <a:prstGeom prst="rect">
            <a:avLst/>
          </a:prstGeom>
          <a:noFill/>
        </p:spPr>
        <p:txBody>
          <a:bodyPr wrap="square" rtlCol="0">
            <a:spAutoFit/>
          </a:bodyPr>
          <a:lstStyle/>
          <a:p>
            <a:r>
              <a:rPr lang="en-US" b="1" spc="300" dirty="0">
                <a:solidFill>
                  <a:srgbClr val="002060"/>
                </a:solidFill>
              </a:rPr>
              <a:t>Future   </a:t>
            </a:r>
            <a:r>
              <a:rPr lang="en-US" dirty="0">
                <a:solidFill>
                  <a:srgbClr val="002060"/>
                </a:solidFill>
              </a:rPr>
              <a:t> </a:t>
            </a:r>
            <a:r>
              <a:rPr lang="en-US" sz="1600" dirty="0">
                <a:solidFill>
                  <a:srgbClr val="002060"/>
                </a:solidFill>
              </a:rPr>
              <a:t>Operation:   10 Virtual Workers @ $15k p.a.</a:t>
            </a:r>
          </a:p>
          <a:p>
            <a:r>
              <a:rPr lang="en-US" sz="1600" dirty="0">
                <a:solidFill>
                  <a:srgbClr val="002060"/>
                </a:solidFill>
              </a:rPr>
              <a:t>                          Cost:             $150 K</a:t>
            </a:r>
          </a:p>
          <a:p>
            <a:r>
              <a:rPr lang="en-US" sz="1600" dirty="0">
                <a:solidFill>
                  <a:srgbClr val="002060"/>
                </a:solidFill>
              </a:rPr>
              <a:t>                          Backlog:       0-2 Days</a:t>
            </a:r>
          </a:p>
          <a:p>
            <a:r>
              <a:rPr lang="en-US" sz="1600" dirty="0">
                <a:solidFill>
                  <a:srgbClr val="002060"/>
                </a:solidFill>
              </a:rPr>
              <a:t>                          Error rate:   Virtually none</a:t>
            </a:r>
          </a:p>
        </p:txBody>
      </p:sp>
      <p:sp>
        <p:nvSpPr>
          <p:cNvPr id="140" name="Text Placeholder 2">
            <a:extLst>
              <a:ext uri="{FF2B5EF4-FFF2-40B4-BE49-F238E27FC236}">
                <a16:creationId xmlns:a16="http://schemas.microsoft.com/office/drawing/2014/main" id="{FEA8A6C8-C02A-43A1-8FBD-9B8D3524145A}"/>
              </a:ext>
            </a:extLst>
          </p:cNvPr>
          <p:cNvSpPr>
            <a:spLocks noGrp="1"/>
          </p:cNvSpPr>
          <p:nvPr>
            <p:ph type="body" sz="quarter" idx="14"/>
          </p:nvPr>
        </p:nvSpPr>
        <p:spPr>
          <a:xfrm>
            <a:off x="7913896" y="1630497"/>
            <a:ext cx="2763345" cy="1089190"/>
          </a:xfrm>
          <a:solidFill>
            <a:srgbClr val="002060"/>
          </a:solidFill>
        </p:spPr>
        <p:txBody>
          <a:bodyPr>
            <a:normAutofit lnSpcReduction="10000"/>
          </a:bodyPr>
          <a:lstStyle/>
          <a:p>
            <a:pPr algn="ctr"/>
            <a:r>
              <a:rPr lang="en-US" sz="1800" b="1" dirty="0">
                <a:solidFill>
                  <a:schemeClr val="bg1"/>
                </a:solidFill>
              </a:rPr>
              <a:t>Significant competitive advantage can be gained based on Automation Capability</a:t>
            </a:r>
          </a:p>
        </p:txBody>
      </p:sp>
      <p:sp>
        <p:nvSpPr>
          <p:cNvPr id="141" name="Text Placeholder 2">
            <a:extLst>
              <a:ext uri="{FF2B5EF4-FFF2-40B4-BE49-F238E27FC236}">
                <a16:creationId xmlns:a16="http://schemas.microsoft.com/office/drawing/2014/main" id="{FC969562-3D4C-4DB9-B784-6C7EAD063176}"/>
              </a:ext>
            </a:extLst>
          </p:cNvPr>
          <p:cNvSpPr txBox="1">
            <a:spLocks/>
          </p:cNvSpPr>
          <p:nvPr/>
        </p:nvSpPr>
        <p:spPr>
          <a:xfrm>
            <a:off x="7223740" y="4047965"/>
            <a:ext cx="1985432" cy="410599"/>
          </a:xfrm>
          <a:prstGeom prst="rect">
            <a:avLst/>
          </a:prstGeom>
          <a:solidFill>
            <a:srgbClr val="002060"/>
          </a:solidFill>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bg1"/>
                </a:solidFill>
              </a:rPr>
              <a:t>$150 Thousand  </a:t>
            </a:r>
          </a:p>
        </p:txBody>
      </p:sp>
      <p:pic>
        <p:nvPicPr>
          <p:cNvPr id="142" name="Graphic 141" descr="Robot">
            <a:extLst>
              <a:ext uri="{FF2B5EF4-FFF2-40B4-BE49-F238E27FC236}">
                <a16:creationId xmlns:a16="http://schemas.microsoft.com/office/drawing/2014/main" id="{98631BDC-95A8-4D43-94E1-07986EC89A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1235" y="4775025"/>
            <a:ext cx="664777" cy="518496"/>
          </a:xfrm>
          <a:prstGeom prst="rect">
            <a:avLst/>
          </a:prstGeom>
        </p:spPr>
      </p:pic>
      <p:pic>
        <p:nvPicPr>
          <p:cNvPr id="143" name="Graphic 142" descr="Robot">
            <a:extLst>
              <a:ext uri="{FF2B5EF4-FFF2-40B4-BE49-F238E27FC236}">
                <a16:creationId xmlns:a16="http://schemas.microsoft.com/office/drawing/2014/main" id="{6BF7B7F0-7164-4B97-96D9-974316988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44402" y="3981622"/>
            <a:ext cx="664777" cy="518496"/>
          </a:xfrm>
          <a:prstGeom prst="rect">
            <a:avLst/>
          </a:prstGeom>
        </p:spPr>
      </p:pic>
      <p:sp>
        <p:nvSpPr>
          <p:cNvPr id="144" name="Text Placeholder 2">
            <a:extLst>
              <a:ext uri="{FF2B5EF4-FFF2-40B4-BE49-F238E27FC236}">
                <a16:creationId xmlns:a16="http://schemas.microsoft.com/office/drawing/2014/main" id="{220C5056-4131-4DE7-8408-0347D432AC3A}"/>
              </a:ext>
            </a:extLst>
          </p:cNvPr>
          <p:cNvSpPr txBox="1">
            <a:spLocks/>
          </p:cNvSpPr>
          <p:nvPr/>
        </p:nvSpPr>
        <p:spPr>
          <a:xfrm>
            <a:off x="2300189" y="2941353"/>
            <a:ext cx="1601859" cy="431707"/>
          </a:xfrm>
          <a:prstGeom prst="rect">
            <a:avLst/>
          </a:prstGeom>
          <a:solidFill>
            <a:srgbClr val="002060"/>
          </a:solidFill>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bg1"/>
                </a:solidFill>
              </a:rPr>
              <a:t>$1.5 million   </a:t>
            </a:r>
          </a:p>
        </p:txBody>
      </p:sp>
      <p:pic>
        <p:nvPicPr>
          <p:cNvPr id="146" name="Graphic 145" descr="Person eating">
            <a:extLst>
              <a:ext uri="{FF2B5EF4-FFF2-40B4-BE49-F238E27FC236}">
                <a16:creationId xmlns:a16="http://schemas.microsoft.com/office/drawing/2014/main" id="{79A5C87E-5494-4370-B50E-2F9E8BD60C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1294" y="2976842"/>
            <a:ext cx="431707" cy="431707"/>
          </a:xfrm>
          <a:prstGeom prst="rect">
            <a:avLst/>
          </a:prstGeom>
        </p:spPr>
      </p:pic>
    </p:spTree>
    <p:extLst>
      <p:ext uri="{BB962C8B-B14F-4D97-AF65-F5344CB8AC3E}">
        <p14:creationId xmlns:p14="http://schemas.microsoft.com/office/powerpoint/2010/main" val="118691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5709D3A4-A657-4C94-96F6-5A66EF0C5504}"/>
              </a:ext>
            </a:extLst>
          </p:cNvPr>
          <p:cNvSpPr>
            <a:spLocks noGrp="1"/>
          </p:cNvSpPr>
          <p:nvPr>
            <p:ph type="ctrTitle"/>
          </p:nvPr>
        </p:nvSpPr>
        <p:spPr>
          <a:xfrm>
            <a:off x="4813820" y="497001"/>
            <a:ext cx="3289100" cy="637507"/>
          </a:xfrm>
        </p:spPr>
        <p:txBody>
          <a:bodyPr>
            <a:normAutofit fontScale="90000"/>
          </a:bodyPr>
          <a:lstStyle/>
          <a:p>
            <a:r>
              <a:rPr lang="en-US" dirty="0"/>
              <a:t>RPA </a:t>
            </a:r>
            <a:r>
              <a:rPr lang="en-US" cap="none" dirty="0"/>
              <a:t>Benefits</a:t>
            </a:r>
            <a:endParaRPr lang="en-US" dirty="0"/>
          </a:p>
        </p:txBody>
      </p:sp>
      <p:sp>
        <p:nvSpPr>
          <p:cNvPr id="13" name="Text Placeholder 3">
            <a:extLst>
              <a:ext uri="{FF2B5EF4-FFF2-40B4-BE49-F238E27FC236}">
                <a16:creationId xmlns:a16="http://schemas.microsoft.com/office/drawing/2014/main" id="{BD4A7080-67FC-43E1-8028-06AC9E2FC608}"/>
              </a:ext>
            </a:extLst>
          </p:cNvPr>
          <p:cNvSpPr txBox="1">
            <a:spLocks/>
          </p:cNvSpPr>
          <p:nvPr/>
        </p:nvSpPr>
        <p:spPr>
          <a:xfrm>
            <a:off x="2545591" y="5669716"/>
            <a:ext cx="2815455" cy="691284"/>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400" dirty="0">
                <a:solidFill>
                  <a:schemeClr val="bg1"/>
                </a:solidFill>
              </a:rPr>
              <a:t>People released by robots are transferred to analytical tasks</a:t>
            </a:r>
          </a:p>
        </p:txBody>
      </p:sp>
      <p:grpSp>
        <p:nvGrpSpPr>
          <p:cNvPr id="36" name="Group 35">
            <a:extLst>
              <a:ext uri="{FF2B5EF4-FFF2-40B4-BE49-F238E27FC236}">
                <a16:creationId xmlns:a16="http://schemas.microsoft.com/office/drawing/2014/main" id="{BA78ED83-DD9C-4090-BE5A-0DD1627ABDE2}"/>
              </a:ext>
            </a:extLst>
          </p:cNvPr>
          <p:cNvGrpSpPr/>
          <p:nvPr/>
        </p:nvGrpSpPr>
        <p:grpSpPr>
          <a:xfrm>
            <a:off x="3459141" y="1721097"/>
            <a:ext cx="6450572" cy="3391868"/>
            <a:chOff x="1689100" y="1257664"/>
            <a:chExt cx="8813800" cy="4605048"/>
          </a:xfrm>
          <a:solidFill>
            <a:sysClr val="windowText" lastClr="000000">
              <a:alpha val="37000"/>
            </a:sysClr>
          </a:solidFill>
        </p:grpSpPr>
        <p:sp>
          <p:nvSpPr>
            <p:cNvPr id="37" name="Freeform 11">
              <a:extLst>
                <a:ext uri="{FF2B5EF4-FFF2-40B4-BE49-F238E27FC236}">
                  <a16:creationId xmlns:a16="http://schemas.microsoft.com/office/drawing/2014/main" id="{9D094838-9FB2-4898-9BFE-D3C72572291D}"/>
                </a:ext>
              </a:extLst>
            </p:cNvPr>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12">
              <a:extLst>
                <a:ext uri="{FF2B5EF4-FFF2-40B4-BE49-F238E27FC236}">
                  <a16:creationId xmlns:a16="http://schemas.microsoft.com/office/drawing/2014/main" id="{6656C586-101C-4CF9-961A-633CC86FB47D}"/>
                </a:ext>
              </a:extLst>
            </p:cNvPr>
            <p:cNvSpPr>
              <a:spLocks/>
            </p:cNvSpPr>
            <p:nvPr/>
          </p:nvSpPr>
          <p:spPr bwMode="auto">
            <a:xfrm>
              <a:off x="5394294" y="3204364"/>
              <a:ext cx="1683483" cy="1974248"/>
            </a:xfrm>
            <a:custGeom>
              <a:avLst/>
              <a:gdLst>
                <a:gd name="T0" fmla="*/ 857 w 1471"/>
                <a:gd name="T1" fmla="*/ 119 h 1725"/>
                <a:gd name="T2" fmla="*/ 905 w 1471"/>
                <a:gd name="T3" fmla="*/ 145 h 1725"/>
                <a:gd name="T4" fmla="*/ 1045 w 1471"/>
                <a:gd name="T5" fmla="*/ 155 h 1725"/>
                <a:gd name="T6" fmla="*/ 1106 w 1471"/>
                <a:gd name="T7" fmla="*/ 159 h 1725"/>
                <a:gd name="T8" fmla="*/ 1106 w 1471"/>
                <a:gd name="T9" fmla="*/ 245 h 1725"/>
                <a:gd name="T10" fmla="*/ 1064 w 1471"/>
                <a:gd name="T11" fmla="*/ 207 h 1725"/>
                <a:gd name="T12" fmla="*/ 1166 w 1471"/>
                <a:gd name="T13" fmla="*/ 402 h 1725"/>
                <a:gd name="T14" fmla="*/ 1200 w 1471"/>
                <a:gd name="T15" fmla="*/ 481 h 1725"/>
                <a:gd name="T16" fmla="*/ 1253 w 1471"/>
                <a:gd name="T17" fmla="*/ 559 h 1725"/>
                <a:gd name="T18" fmla="*/ 1296 w 1471"/>
                <a:gd name="T19" fmla="*/ 626 h 1725"/>
                <a:gd name="T20" fmla="*/ 1352 w 1471"/>
                <a:gd name="T21" fmla="*/ 646 h 1725"/>
                <a:gd name="T22" fmla="*/ 1465 w 1471"/>
                <a:gd name="T23" fmla="*/ 622 h 1725"/>
                <a:gd name="T24" fmla="*/ 1418 w 1471"/>
                <a:gd name="T25" fmla="*/ 766 h 1725"/>
                <a:gd name="T26" fmla="*/ 1234 w 1471"/>
                <a:gd name="T27" fmla="*/ 974 h 1725"/>
                <a:gd name="T28" fmla="*/ 1215 w 1471"/>
                <a:gd name="T29" fmla="*/ 1081 h 1725"/>
                <a:gd name="T30" fmla="*/ 1238 w 1471"/>
                <a:gd name="T31" fmla="*/ 1149 h 1725"/>
                <a:gd name="T32" fmla="*/ 1236 w 1471"/>
                <a:gd name="T33" fmla="*/ 1219 h 1725"/>
                <a:gd name="T34" fmla="*/ 1134 w 1471"/>
                <a:gd name="T35" fmla="*/ 1342 h 1725"/>
                <a:gd name="T36" fmla="*/ 1132 w 1471"/>
                <a:gd name="T37" fmla="*/ 1419 h 1725"/>
                <a:gd name="T38" fmla="*/ 1103 w 1471"/>
                <a:gd name="T39" fmla="*/ 1471 h 1725"/>
                <a:gd name="T40" fmla="*/ 1077 w 1471"/>
                <a:gd name="T41" fmla="*/ 1525 h 1725"/>
                <a:gd name="T42" fmla="*/ 1016 w 1471"/>
                <a:gd name="T43" fmla="*/ 1626 h 1725"/>
                <a:gd name="T44" fmla="*/ 924 w 1471"/>
                <a:gd name="T45" fmla="*/ 1704 h 1725"/>
                <a:gd name="T46" fmla="*/ 880 w 1471"/>
                <a:gd name="T47" fmla="*/ 1701 h 1725"/>
                <a:gd name="T48" fmla="*/ 776 w 1471"/>
                <a:gd name="T49" fmla="*/ 1709 h 1725"/>
                <a:gd name="T50" fmla="*/ 755 w 1471"/>
                <a:gd name="T51" fmla="*/ 1673 h 1725"/>
                <a:gd name="T52" fmla="*/ 740 w 1471"/>
                <a:gd name="T53" fmla="*/ 1608 h 1725"/>
                <a:gd name="T54" fmla="*/ 678 w 1471"/>
                <a:gd name="T55" fmla="*/ 1421 h 1725"/>
                <a:gd name="T56" fmla="*/ 619 w 1471"/>
                <a:gd name="T57" fmla="*/ 1276 h 1725"/>
                <a:gd name="T58" fmla="*/ 656 w 1471"/>
                <a:gd name="T59" fmla="*/ 1119 h 1725"/>
                <a:gd name="T60" fmla="*/ 625 w 1471"/>
                <a:gd name="T61" fmla="*/ 1006 h 1725"/>
                <a:gd name="T62" fmla="*/ 579 w 1471"/>
                <a:gd name="T63" fmla="*/ 882 h 1725"/>
                <a:gd name="T64" fmla="*/ 587 w 1471"/>
                <a:gd name="T65" fmla="*/ 831 h 1725"/>
                <a:gd name="T66" fmla="*/ 507 w 1471"/>
                <a:gd name="T67" fmla="*/ 797 h 1725"/>
                <a:gd name="T68" fmla="*/ 354 w 1471"/>
                <a:gd name="T69" fmla="*/ 779 h 1725"/>
                <a:gd name="T70" fmla="*/ 282 w 1471"/>
                <a:gd name="T71" fmla="*/ 781 h 1725"/>
                <a:gd name="T72" fmla="*/ 187 w 1471"/>
                <a:gd name="T73" fmla="*/ 791 h 1725"/>
                <a:gd name="T74" fmla="*/ 68 w 1471"/>
                <a:gd name="T75" fmla="*/ 664 h 1725"/>
                <a:gd name="T76" fmla="*/ 13 w 1471"/>
                <a:gd name="T77" fmla="*/ 608 h 1725"/>
                <a:gd name="T78" fmla="*/ 11 w 1471"/>
                <a:gd name="T79" fmla="*/ 583 h 1725"/>
                <a:gd name="T80" fmla="*/ 32 w 1471"/>
                <a:gd name="T81" fmla="*/ 485 h 1725"/>
                <a:gd name="T82" fmla="*/ 38 w 1471"/>
                <a:gd name="T83" fmla="*/ 358 h 1725"/>
                <a:gd name="T84" fmla="*/ 132 w 1471"/>
                <a:gd name="T85" fmla="*/ 237 h 1725"/>
                <a:gd name="T86" fmla="*/ 179 w 1471"/>
                <a:gd name="T87" fmla="*/ 139 h 1725"/>
                <a:gd name="T88" fmla="*/ 242 w 1471"/>
                <a:gd name="T89" fmla="*/ 64 h 1725"/>
                <a:gd name="T90" fmla="*/ 322 w 1471"/>
                <a:gd name="T91" fmla="*/ 62 h 1725"/>
                <a:gd name="T92" fmla="*/ 469 w 1471"/>
                <a:gd name="T93" fmla="*/ 10 h 1725"/>
                <a:gd name="T94" fmla="*/ 528 w 1471"/>
                <a:gd name="T95" fmla="*/ 6 h 1725"/>
                <a:gd name="T96" fmla="*/ 581 w 1471"/>
                <a:gd name="T97" fmla="*/ 0 h 1725"/>
                <a:gd name="T98" fmla="*/ 615 w 1471"/>
                <a:gd name="T99" fmla="*/ 10 h 1725"/>
                <a:gd name="T100" fmla="*/ 613 w 1471"/>
                <a:gd name="T101" fmla="*/ 48 h 1725"/>
                <a:gd name="T102" fmla="*/ 638 w 1471"/>
                <a:gd name="T103" fmla="*/ 115 h 1725"/>
                <a:gd name="T104" fmla="*/ 781 w 1471"/>
                <a:gd name="T105" fmla="*/ 179 h 1725"/>
                <a:gd name="T106" fmla="*/ 797 w 1471"/>
                <a:gd name="T107" fmla="*/ 151 h 1725"/>
                <a:gd name="T108" fmla="*/ 841 w 1471"/>
                <a:gd name="T109" fmla="*/ 11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1725">
                  <a:moveTo>
                    <a:pt x="841" y="119"/>
                  </a:moveTo>
                  <a:cubicBezTo>
                    <a:pt x="857" y="119"/>
                    <a:pt x="857" y="119"/>
                    <a:pt x="857" y="119"/>
                  </a:cubicBezTo>
                  <a:cubicBezTo>
                    <a:pt x="857" y="130"/>
                    <a:pt x="865" y="133"/>
                    <a:pt x="869" y="137"/>
                  </a:cubicBezTo>
                  <a:cubicBezTo>
                    <a:pt x="875" y="147"/>
                    <a:pt x="893" y="141"/>
                    <a:pt x="905" y="145"/>
                  </a:cubicBezTo>
                  <a:cubicBezTo>
                    <a:pt x="929" y="155"/>
                    <a:pt x="963" y="167"/>
                    <a:pt x="990" y="167"/>
                  </a:cubicBezTo>
                  <a:cubicBezTo>
                    <a:pt x="1014" y="167"/>
                    <a:pt x="1021" y="155"/>
                    <a:pt x="1045" y="155"/>
                  </a:cubicBezTo>
                  <a:cubicBezTo>
                    <a:pt x="1059" y="155"/>
                    <a:pt x="1068" y="165"/>
                    <a:pt x="1084" y="165"/>
                  </a:cubicBezTo>
                  <a:cubicBezTo>
                    <a:pt x="1096" y="165"/>
                    <a:pt x="1096" y="161"/>
                    <a:pt x="1106" y="159"/>
                  </a:cubicBezTo>
                  <a:cubicBezTo>
                    <a:pt x="1111" y="173"/>
                    <a:pt x="1121" y="184"/>
                    <a:pt x="1121" y="199"/>
                  </a:cubicBezTo>
                  <a:cubicBezTo>
                    <a:pt x="1121" y="206"/>
                    <a:pt x="1109" y="235"/>
                    <a:pt x="1106" y="245"/>
                  </a:cubicBezTo>
                  <a:cubicBezTo>
                    <a:pt x="1090" y="242"/>
                    <a:pt x="1077" y="207"/>
                    <a:pt x="1064" y="193"/>
                  </a:cubicBezTo>
                  <a:cubicBezTo>
                    <a:pt x="1064" y="207"/>
                    <a:pt x="1064" y="207"/>
                    <a:pt x="1064" y="207"/>
                  </a:cubicBezTo>
                  <a:cubicBezTo>
                    <a:pt x="1136" y="340"/>
                    <a:pt x="1136" y="340"/>
                    <a:pt x="1136" y="340"/>
                  </a:cubicBezTo>
                  <a:cubicBezTo>
                    <a:pt x="1132" y="357"/>
                    <a:pt x="1155" y="392"/>
                    <a:pt x="1166" y="402"/>
                  </a:cubicBezTo>
                  <a:cubicBezTo>
                    <a:pt x="1166" y="444"/>
                    <a:pt x="1166" y="444"/>
                    <a:pt x="1166" y="444"/>
                  </a:cubicBezTo>
                  <a:cubicBezTo>
                    <a:pt x="1174" y="465"/>
                    <a:pt x="1189" y="465"/>
                    <a:pt x="1200" y="481"/>
                  </a:cubicBezTo>
                  <a:cubicBezTo>
                    <a:pt x="1214" y="500"/>
                    <a:pt x="1206" y="521"/>
                    <a:pt x="1219" y="535"/>
                  </a:cubicBezTo>
                  <a:cubicBezTo>
                    <a:pt x="1231" y="548"/>
                    <a:pt x="1240" y="549"/>
                    <a:pt x="1253" y="559"/>
                  </a:cubicBezTo>
                  <a:cubicBezTo>
                    <a:pt x="1265" y="568"/>
                    <a:pt x="1272" y="601"/>
                    <a:pt x="1297" y="601"/>
                  </a:cubicBezTo>
                  <a:cubicBezTo>
                    <a:pt x="1297" y="615"/>
                    <a:pt x="1304" y="617"/>
                    <a:pt x="1296" y="626"/>
                  </a:cubicBezTo>
                  <a:cubicBezTo>
                    <a:pt x="1306" y="634"/>
                    <a:pt x="1316" y="660"/>
                    <a:pt x="1329" y="660"/>
                  </a:cubicBezTo>
                  <a:cubicBezTo>
                    <a:pt x="1341" y="660"/>
                    <a:pt x="1342" y="649"/>
                    <a:pt x="1352" y="646"/>
                  </a:cubicBezTo>
                  <a:cubicBezTo>
                    <a:pt x="1363" y="642"/>
                    <a:pt x="1371" y="648"/>
                    <a:pt x="1382" y="646"/>
                  </a:cubicBezTo>
                  <a:cubicBezTo>
                    <a:pt x="1411" y="642"/>
                    <a:pt x="1438" y="630"/>
                    <a:pt x="1465" y="622"/>
                  </a:cubicBezTo>
                  <a:cubicBezTo>
                    <a:pt x="1468" y="627"/>
                    <a:pt x="1471" y="630"/>
                    <a:pt x="1471" y="634"/>
                  </a:cubicBezTo>
                  <a:cubicBezTo>
                    <a:pt x="1471" y="680"/>
                    <a:pt x="1437" y="739"/>
                    <a:pt x="1418" y="766"/>
                  </a:cubicBezTo>
                  <a:cubicBezTo>
                    <a:pt x="1395" y="797"/>
                    <a:pt x="1385" y="826"/>
                    <a:pt x="1357" y="849"/>
                  </a:cubicBezTo>
                  <a:cubicBezTo>
                    <a:pt x="1307" y="890"/>
                    <a:pt x="1253" y="903"/>
                    <a:pt x="1234" y="974"/>
                  </a:cubicBezTo>
                  <a:cubicBezTo>
                    <a:pt x="1229" y="994"/>
                    <a:pt x="1209" y="999"/>
                    <a:pt x="1209" y="1022"/>
                  </a:cubicBezTo>
                  <a:cubicBezTo>
                    <a:pt x="1209" y="1046"/>
                    <a:pt x="1215" y="1057"/>
                    <a:pt x="1215" y="1081"/>
                  </a:cubicBezTo>
                  <a:cubicBezTo>
                    <a:pt x="1215" y="1108"/>
                    <a:pt x="1243" y="1122"/>
                    <a:pt x="1243" y="1137"/>
                  </a:cubicBezTo>
                  <a:cubicBezTo>
                    <a:pt x="1243" y="1142"/>
                    <a:pt x="1239" y="1147"/>
                    <a:pt x="1238" y="1149"/>
                  </a:cubicBezTo>
                  <a:cubicBezTo>
                    <a:pt x="1238" y="1169"/>
                    <a:pt x="1238" y="1169"/>
                    <a:pt x="1238" y="1169"/>
                  </a:cubicBezTo>
                  <a:cubicBezTo>
                    <a:pt x="1238" y="1181"/>
                    <a:pt x="1236" y="1196"/>
                    <a:pt x="1236" y="1219"/>
                  </a:cubicBezTo>
                  <a:cubicBezTo>
                    <a:pt x="1240" y="1223"/>
                    <a:pt x="1242" y="1228"/>
                    <a:pt x="1242" y="1235"/>
                  </a:cubicBezTo>
                  <a:cubicBezTo>
                    <a:pt x="1242" y="1297"/>
                    <a:pt x="1142" y="1290"/>
                    <a:pt x="1134" y="1342"/>
                  </a:cubicBezTo>
                  <a:cubicBezTo>
                    <a:pt x="1123" y="1344"/>
                    <a:pt x="1111" y="1357"/>
                    <a:pt x="1111" y="1366"/>
                  </a:cubicBezTo>
                  <a:cubicBezTo>
                    <a:pt x="1111" y="1383"/>
                    <a:pt x="1132" y="1395"/>
                    <a:pt x="1132" y="1419"/>
                  </a:cubicBezTo>
                  <a:cubicBezTo>
                    <a:pt x="1132" y="1432"/>
                    <a:pt x="1131" y="1458"/>
                    <a:pt x="1126" y="1465"/>
                  </a:cubicBezTo>
                  <a:cubicBezTo>
                    <a:pt x="1121" y="1471"/>
                    <a:pt x="1109" y="1468"/>
                    <a:pt x="1103" y="1471"/>
                  </a:cubicBezTo>
                  <a:cubicBezTo>
                    <a:pt x="1085" y="1480"/>
                    <a:pt x="1075" y="1488"/>
                    <a:pt x="1065" y="1508"/>
                  </a:cubicBezTo>
                  <a:cubicBezTo>
                    <a:pt x="1072" y="1512"/>
                    <a:pt x="1077" y="1518"/>
                    <a:pt x="1077" y="1525"/>
                  </a:cubicBezTo>
                  <a:cubicBezTo>
                    <a:pt x="1077" y="1547"/>
                    <a:pt x="1056" y="1564"/>
                    <a:pt x="1047" y="1574"/>
                  </a:cubicBezTo>
                  <a:cubicBezTo>
                    <a:pt x="1030" y="1592"/>
                    <a:pt x="1028" y="1610"/>
                    <a:pt x="1016" y="1626"/>
                  </a:cubicBezTo>
                  <a:cubicBezTo>
                    <a:pt x="997" y="1651"/>
                    <a:pt x="989" y="1673"/>
                    <a:pt x="958" y="1689"/>
                  </a:cubicBezTo>
                  <a:cubicBezTo>
                    <a:pt x="945" y="1696"/>
                    <a:pt x="926" y="1689"/>
                    <a:pt x="924" y="1704"/>
                  </a:cubicBezTo>
                  <a:cubicBezTo>
                    <a:pt x="914" y="1704"/>
                    <a:pt x="908" y="1709"/>
                    <a:pt x="901" y="1709"/>
                  </a:cubicBezTo>
                  <a:cubicBezTo>
                    <a:pt x="893" y="1709"/>
                    <a:pt x="888" y="1701"/>
                    <a:pt x="880" y="1701"/>
                  </a:cubicBezTo>
                  <a:cubicBezTo>
                    <a:pt x="848" y="1701"/>
                    <a:pt x="829" y="1725"/>
                    <a:pt x="800" y="1725"/>
                  </a:cubicBezTo>
                  <a:cubicBezTo>
                    <a:pt x="787" y="1725"/>
                    <a:pt x="781" y="1718"/>
                    <a:pt x="776" y="1709"/>
                  </a:cubicBezTo>
                  <a:cubicBezTo>
                    <a:pt x="772" y="1710"/>
                    <a:pt x="770" y="1712"/>
                    <a:pt x="769" y="1713"/>
                  </a:cubicBezTo>
                  <a:cubicBezTo>
                    <a:pt x="769" y="1697"/>
                    <a:pt x="761" y="1680"/>
                    <a:pt x="755" y="1673"/>
                  </a:cubicBezTo>
                  <a:cubicBezTo>
                    <a:pt x="761" y="1667"/>
                    <a:pt x="765" y="1661"/>
                    <a:pt x="765" y="1652"/>
                  </a:cubicBezTo>
                  <a:cubicBezTo>
                    <a:pt x="765" y="1639"/>
                    <a:pt x="744" y="1615"/>
                    <a:pt x="740" y="1608"/>
                  </a:cubicBezTo>
                  <a:cubicBezTo>
                    <a:pt x="712" y="1560"/>
                    <a:pt x="678" y="1513"/>
                    <a:pt x="678" y="1443"/>
                  </a:cubicBezTo>
                  <a:cubicBezTo>
                    <a:pt x="678" y="1430"/>
                    <a:pt x="678" y="1428"/>
                    <a:pt x="678" y="1421"/>
                  </a:cubicBezTo>
                  <a:cubicBezTo>
                    <a:pt x="678" y="1410"/>
                    <a:pt x="669" y="1406"/>
                    <a:pt x="663" y="1395"/>
                  </a:cubicBezTo>
                  <a:cubicBezTo>
                    <a:pt x="641" y="1358"/>
                    <a:pt x="619" y="1328"/>
                    <a:pt x="619" y="1276"/>
                  </a:cubicBezTo>
                  <a:cubicBezTo>
                    <a:pt x="619" y="1220"/>
                    <a:pt x="666" y="1207"/>
                    <a:pt x="666" y="1165"/>
                  </a:cubicBezTo>
                  <a:cubicBezTo>
                    <a:pt x="666" y="1145"/>
                    <a:pt x="659" y="1137"/>
                    <a:pt x="656" y="1119"/>
                  </a:cubicBezTo>
                  <a:cubicBezTo>
                    <a:pt x="651" y="1085"/>
                    <a:pt x="645" y="1073"/>
                    <a:pt x="638" y="1053"/>
                  </a:cubicBezTo>
                  <a:cubicBezTo>
                    <a:pt x="631" y="1037"/>
                    <a:pt x="634" y="1019"/>
                    <a:pt x="625" y="1006"/>
                  </a:cubicBezTo>
                  <a:cubicBezTo>
                    <a:pt x="605" y="979"/>
                    <a:pt x="562" y="952"/>
                    <a:pt x="562" y="914"/>
                  </a:cubicBezTo>
                  <a:cubicBezTo>
                    <a:pt x="562" y="905"/>
                    <a:pt x="574" y="886"/>
                    <a:pt x="579" y="882"/>
                  </a:cubicBezTo>
                  <a:cubicBezTo>
                    <a:pt x="576" y="875"/>
                    <a:pt x="579" y="874"/>
                    <a:pt x="579" y="871"/>
                  </a:cubicBezTo>
                  <a:cubicBezTo>
                    <a:pt x="579" y="861"/>
                    <a:pt x="579" y="837"/>
                    <a:pt x="587" y="831"/>
                  </a:cubicBezTo>
                  <a:cubicBezTo>
                    <a:pt x="578" y="813"/>
                    <a:pt x="565" y="797"/>
                    <a:pt x="539" y="797"/>
                  </a:cubicBezTo>
                  <a:cubicBezTo>
                    <a:pt x="525" y="797"/>
                    <a:pt x="514" y="797"/>
                    <a:pt x="507" y="797"/>
                  </a:cubicBezTo>
                  <a:cubicBezTo>
                    <a:pt x="485" y="797"/>
                    <a:pt x="479" y="751"/>
                    <a:pt x="448" y="751"/>
                  </a:cubicBezTo>
                  <a:cubicBezTo>
                    <a:pt x="410" y="751"/>
                    <a:pt x="382" y="770"/>
                    <a:pt x="354" y="779"/>
                  </a:cubicBezTo>
                  <a:cubicBezTo>
                    <a:pt x="342" y="783"/>
                    <a:pt x="338" y="793"/>
                    <a:pt x="327" y="793"/>
                  </a:cubicBezTo>
                  <a:cubicBezTo>
                    <a:pt x="316" y="793"/>
                    <a:pt x="297" y="781"/>
                    <a:pt x="282" y="781"/>
                  </a:cubicBezTo>
                  <a:cubicBezTo>
                    <a:pt x="252" y="781"/>
                    <a:pt x="239" y="797"/>
                    <a:pt x="210" y="797"/>
                  </a:cubicBezTo>
                  <a:cubicBezTo>
                    <a:pt x="201" y="797"/>
                    <a:pt x="190" y="793"/>
                    <a:pt x="187" y="791"/>
                  </a:cubicBezTo>
                  <a:cubicBezTo>
                    <a:pt x="166" y="774"/>
                    <a:pt x="122" y="747"/>
                    <a:pt x="106" y="722"/>
                  </a:cubicBezTo>
                  <a:cubicBezTo>
                    <a:pt x="91" y="699"/>
                    <a:pt x="87" y="680"/>
                    <a:pt x="68" y="664"/>
                  </a:cubicBezTo>
                  <a:cubicBezTo>
                    <a:pt x="63" y="660"/>
                    <a:pt x="23" y="622"/>
                    <a:pt x="23" y="619"/>
                  </a:cubicBezTo>
                  <a:cubicBezTo>
                    <a:pt x="19" y="615"/>
                    <a:pt x="16" y="613"/>
                    <a:pt x="13" y="608"/>
                  </a:cubicBezTo>
                  <a:cubicBezTo>
                    <a:pt x="15" y="608"/>
                    <a:pt x="15" y="608"/>
                    <a:pt x="15" y="608"/>
                  </a:cubicBezTo>
                  <a:cubicBezTo>
                    <a:pt x="15" y="596"/>
                    <a:pt x="11" y="590"/>
                    <a:pt x="11" y="583"/>
                  </a:cubicBezTo>
                  <a:cubicBezTo>
                    <a:pt x="11" y="572"/>
                    <a:pt x="5" y="568"/>
                    <a:pt x="0" y="556"/>
                  </a:cubicBezTo>
                  <a:cubicBezTo>
                    <a:pt x="16" y="548"/>
                    <a:pt x="32" y="505"/>
                    <a:pt x="32" y="485"/>
                  </a:cubicBezTo>
                  <a:cubicBezTo>
                    <a:pt x="32" y="450"/>
                    <a:pt x="16" y="428"/>
                    <a:pt x="16" y="396"/>
                  </a:cubicBezTo>
                  <a:cubicBezTo>
                    <a:pt x="16" y="380"/>
                    <a:pt x="34" y="370"/>
                    <a:pt x="38" y="358"/>
                  </a:cubicBezTo>
                  <a:cubicBezTo>
                    <a:pt x="48" y="327"/>
                    <a:pt x="70" y="285"/>
                    <a:pt x="88" y="258"/>
                  </a:cubicBezTo>
                  <a:cubicBezTo>
                    <a:pt x="99" y="243"/>
                    <a:pt x="119" y="245"/>
                    <a:pt x="132" y="237"/>
                  </a:cubicBezTo>
                  <a:cubicBezTo>
                    <a:pt x="144" y="230"/>
                    <a:pt x="163" y="214"/>
                    <a:pt x="166" y="201"/>
                  </a:cubicBezTo>
                  <a:cubicBezTo>
                    <a:pt x="176" y="172"/>
                    <a:pt x="164" y="159"/>
                    <a:pt x="179" y="139"/>
                  </a:cubicBezTo>
                  <a:cubicBezTo>
                    <a:pt x="199" y="113"/>
                    <a:pt x="225" y="88"/>
                    <a:pt x="244" y="64"/>
                  </a:cubicBezTo>
                  <a:cubicBezTo>
                    <a:pt x="242" y="64"/>
                    <a:pt x="242" y="64"/>
                    <a:pt x="242" y="64"/>
                  </a:cubicBezTo>
                  <a:cubicBezTo>
                    <a:pt x="248" y="56"/>
                    <a:pt x="250" y="48"/>
                    <a:pt x="257" y="42"/>
                  </a:cubicBezTo>
                  <a:cubicBezTo>
                    <a:pt x="276" y="56"/>
                    <a:pt x="296" y="62"/>
                    <a:pt x="322" y="62"/>
                  </a:cubicBezTo>
                  <a:cubicBezTo>
                    <a:pt x="338" y="62"/>
                    <a:pt x="341" y="52"/>
                    <a:pt x="350" y="48"/>
                  </a:cubicBezTo>
                  <a:cubicBezTo>
                    <a:pt x="379" y="33"/>
                    <a:pt x="435" y="10"/>
                    <a:pt x="469" y="10"/>
                  </a:cubicBezTo>
                  <a:cubicBezTo>
                    <a:pt x="480" y="10"/>
                    <a:pt x="490" y="18"/>
                    <a:pt x="496" y="18"/>
                  </a:cubicBezTo>
                  <a:cubicBezTo>
                    <a:pt x="504" y="18"/>
                    <a:pt x="516" y="6"/>
                    <a:pt x="528" y="6"/>
                  </a:cubicBezTo>
                  <a:cubicBezTo>
                    <a:pt x="538" y="6"/>
                    <a:pt x="542" y="12"/>
                    <a:pt x="550" y="12"/>
                  </a:cubicBezTo>
                  <a:cubicBezTo>
                    <a:pt x="566" y="12"/>
                    <a:pt x="566" y="0"/>
                    <a:pt x="581" y="0"/>
                  </a:cubicBezTo>
                  <a:cubicBezTo>
                    <a:pt x="595" y="0"/>
                    <a:pt x="591" y="14"/>
                    <a:pt x="603" y="14"/>
                  </a:cubicBezTo>
                  <a:cubicBezTo>
                    <a:pt x="608" y="14"/>
                    <a:pt x="610" y="10"/>
                    <a:pt x="615" y="10"/>
                  </a:cubicBezTo>
                  <a:cubicBezTo>
                    <a:pt x="614" y="21"/>
                    <a:pt x="603" y="20"/>
                    <a:pt x="603" y="30"/>
                  </a:cubicBezTo>
                  <a:cubicBezTo>
                    <a:pt x="603" y="37"/>
                    <a:pt x="613" y="41"/>
                    <a:pt x="613" y="48"/>
                  </a:cubicBezTo>
                  <a:cubicBezTo>
                    <a:pt x="613" y="60"/>
                    <a:pt x="603" y="66"/>
                    <a:pt x="603" y="78"/>
                  </a:cubicBezTo>
                  <a:cubicBezTo>
                    <a:pt x="603" y="98"/>
                    <a:pt x="623" y="115"/>
                    <a:pt x="638" y="115"/>
                  </a:cubicBezTo>
                  <a:cubicBezTo>
                    <a:pt x="647" y="115"/>
                    <a:pt x="653" y="115"/>
                    <a:pt x="659" y="115"/>
                  </a:cubicBezTo>
                  <a:cubicBezTo>
                    <a:pt x="708" y="115"/>
                    <a:pt x="725" y="179"/>
                    <a:pt x="781" y="179"/>
                  </a:cubicBezTo>
                  <a:cubicBezTo>
                    <a:pt x="788" y="179"/>
                    <a:pt x="797" y="171"/>
                    <a:pt x="797" y="167"/>
                  </a:cubicBezTo>
                  <a:cubicBezTo>
                    <a:pt x="797" y="161"/>
                    <a:pt x="797" y="157"/>
                    <a:pt x="797" y="151"/>
                  </a:cubicBezTo>
                  <a:cubicBezTo>
                    <a:pt x="797" y="126"/>
                    <a:pt x="815" y="126"/>
                    <a:pt x="838" y="118"/>
                  </a:cubicBezTo>
                  <a:lnTo>
                    <a:pt x="841" y="11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13">
              <a:extLst>
                <a:ext uri="{FF2B5EF4-FFF2-40B4-BE49-F238E27FC236}">
                  <a16:creationId xmlns:a16="http://schemas.microsoft.com/office/drawing/2014/main" id="{D4DF34BD-EF5A-4EFA-A664-F54DB43D9827}"/>
                </a:ext>
              </a:extLst>
            </p:cNvPr>
            <p:cNvSpPr>
              <a:spLocks/>
            </p:cNvSpPr>
            <p:nvPr/>
          </p:nvSpPr>
          <p:spPr bwMode="auto">
            <a:xfrm>
              <a:off x="6456418" y="3063565"/>
              <a:ext cx="918264" cy="835612"/>
            </a:xfrm>
            <a:custGeom>
              <a:avLst/>
              <a:gdLst>
                <a:gd name="T0" fmla="*/ 176 w 803"/>
                <a:gd name="T1" fmla="*/ 277 h 730"/>
                <a:gd name="T2" fmla="*/ 194 w 803"/>
                <a:gd name="T3" fmla="*/ 226 h 730"/>
                <a:gd name="T4" fmla="*/ 210 w 803"/>
                <a:gd name="T5" fmla="*/ 154 h 730"/>
                <a:gd name="T6" fmla="*/ 215 w 803"/>
                <a:gd name="T7" fmla="*/ 138 h 730"/>
                <a:gd name="T8" fmla="*/ 186 w 803"/>
                <a:gd name="T9" fmla="*/ 139 h 730"/>
                <a:gd name="T10" fmla="*/ 110 w 803"/>
                <a:gd name="T11" fmla="*/ 139 h 730"/>
                <a:gd name="T12" fmla="*/ 47 w 803"/>
                <a:gd name="T13" fmla="*/ 143 h 730"/>
                <a:gd name="T14" fmla="*/ 45 w 803"/>
                <a:gd name="T15" fmla="*/ 138 h 730"/>
                <a:gd name="T16" fmla="*/ 0 w 803"/>
                <a:gd name="T17" fmla="*/ 98 h 730"/>
                <a:gd name="T18" fmla="*/ 16 w 803"/>
                <a:gd name="T19" fmla="*/ 67 h 730"/>
                <a:gd name="T20" fmla="*/ 72 w 803"/>
                <a:gd name="T21" fmla="*/ 36 h 730"/>
                <a:gd name="T22" fmla="*/ 84 w 803"/>
                <a:gd name="T23" fmla="*/ 23 h 730"/>
                <a:gd name="T24" fmla="*/ 138 w 803"/>
                <a:gd name="T25" fmla="*/ 7 h 730"/>
                <a:gd name="T26" fmla="*/ 219 w 803"/>
                <a:gd name="T27" fmla="*/ 12 h 730"/>
                <a:gd name="T28" fmla="*/ 300 w 803"/>
                <a:gd name="T29" fmla="*/ 28 h 730"/>
                <a:gd name="T30" fmla="*/ 384 w 803"/>
                <a:gd name="T31" fmla="*/ 38 h 730"/>
                <a:gd name="T32" fmla="*/ 440 w 803"/>
                <a:gd name="T33" fmla="*/ 79 h 730"/>
                <a:gd name="T34" fmla="*/ 477 w 803"/>
                <a:gd name="T35" fmla="*/ 59 h 730"/>
                <a:gd name="T36" fmla="*/ 483 w 803"/>
                <a:gd name="T37" fmla="*/ 78 h 730"/>
                <a:gd name="T38" fmla="*/ 496 w 803"/>
                <a:gd name="T39" fmla="*/ 117 h 730"/>
                <a:gd name="T40" fmla="*/ 531 w 803"/>
                <a:gd name="T41" fmla="*/ 137 h 730"/>
                <a:gd name="T42" fmla="*/ 602 w 803"/>
                <a:gd name="T43" fmla="*/ 137 h 730"/>
                <a:gd name="T44" fmla="*/ 618 w 803"/>
                <a:gd name="T45" fmla="*/ 113 h 730"/>
                <a:gd name="T46" fmla="*/ 666 w 803"/>
                <a:gd name="T47" fmla="*/ 92 h 730"/>
                <a:gd name="T48" fmla="*/ 755 w 803"/>
                <a:gd name="T49" fmla="*/ 133 h 730"/>
                <a:gd name="T50" fmla="*/ 765 w 803"/>
                <a:gd name="T51" fmla="*/ 173 h 730"/>
                <a:gd name="T52" fmla="*/ 747 w 803"/>
                <a:gd name="T53" fmla="*/ 214 h 730"/>
                <a:gd name="T54" fmla="*/ 750 w 803"/>
                <a:gd name="T55" fmla="*/ 249 h 730"/>
                <a:gd name="T56" fmla="*/ 772 w 803"/>
                <a:gd name="T57" fmla="*/ 281 h 730"/>
                <a:gd name="T58" fmla="*/ 765 w 803"/>
                <a:gd name="T59" fmla="*/ 323 h 730"/>
                <a:gd name="T60" fmla="*/ 771 w 803"/>
                <a:gd name="T61" fmla="*/ 419 h 730"/>
                <a:gd name="T62" fmla="*/ 770 w 803"/>
                <a:gd name="T63" fmla="*/ 432 h 730"/>
                <a:gd name="T64" fmla="*/ 675 w 803"/>
                <a:gd name="T65" fmla="*/ 416 h 730"/>
                <a:gd name="T66" fmla="*/ 636 w 803"/>
                <a:gd name="T67" fmla="*/ 396 h 730"/>
                <a:gd name="T68" fmla="*/ 572 w 803"/>
                <a:gd name="T69" fmla="*/ 373 h 730"/>
                <a:gd name="T70" fmla="*/ 539 w 803"/>
                <a:gd name="T71" fmla="*/ 346 h 730"/>
                <a:gd name="T72" fmla="*/ 477 w 803"/>
                <a:gd name="T73" fmla="*/ 329 h 730"/>
                <a:gd name="T74" fmla="*/ 522 w 803"/>
                <a:gd name="T75" fmla="*/ 404 h 730"/>
                <a:gd name="T76" fmla="*/ 543 w 803"/>
                <a:gd name="T77" fmla="*/ 408 h 730"/>
                <a:gd name="T78" fmla="*/ 538 w 803"/>
                <a:gd name="T79" fmla="*/ 443 h 730"/>
                <a:gd name="T80" fmla="*/ 651 w 803"/>
                <a:gd name="T81" fmla="*/ 405 h 730"/>
                <a:gd name="T82" fmla="*/ 698 w 803"/>
                <a:gd name="T83" fmla="*/ 469 h 730"/>
                <a:gd name="T84" fmla="*/ 712 w 803"/>
                <a:gd name="T85" fmla="*/ 487 h 730"/>
                <a:gd name="T86" fmla="*/ 705 w 803"/>
                <a:gd name="T87" fmla="*/ 544 h 730"/>
                <a:gd name="T88" fmla="*/ 671 w 803"/>
                <a:gd name="T89" fmla="*/ 579 h 730"/>
                <a:gd name="T90" fmla="*/ 628 w 803"/>
                <a:gd name="T91" fmla="*/ 625 h 730"/>
                <a:gd name="T92" fmla="*/ 565 w 803"/>
                <a:gd name="T93" fmla="*/ 663 h 730"/>
                <a:gd name="T94" fmla="*/ 456 w 803"/>
                <a:gd name="T95" fmla="*/ 711 h 730"/>
                <a:gd name="T96" fmla="*/ 402 w 803"/>
                <a:gd name="T97" fmla="*/ 727 h 730"/>
                <a:gd name="T98" fmla="*/ 374 w 803"/>
                <a:gd name="T99" fmla="*/ 719 h 730"/>
                <a:gd name="T100" fmla="*/ 359 w 803"/>
                <a:gd name="T101" fmla="*/ 670 h 730"/>
                <a:gd name="T102" fmla="*/ 341 w 803"/>
                <a:gd name="T103" fmla="*/ 613 h 730"/>
                <a:gd name="T104" fmla="*/ 278 w 803"/>
                <a:gd name="T105" fmla="*/ 505 h 730"/>
                <a:gd name="T106" fmla="*/ 265 w 803"/>
                <a:gd name="T107" fmla="*/ 467 h 730"/>
                <a:gd name="T108" fmla="*/ 240 w 803"/>
                <a:gd name="T109" fmla="*/ 453 h 730"/>
                <a:gd name="T110" fmla="*/ 225 w 803"/>
                <a:gd name="T111" fmla="*/ 412 h 730"/>
                <a:gd name="T112" fmla="*/ 187 w 803"/>
                <a:gd name="T113" fmla="*/ 354 h 730"/>
                <a:gd name="T114" fmla="*/ 193 w 803"/>
                <a:gd name="T115" fmla="*/ 31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730">
                  <a:moveTo>
                    <a:pt x="193" y="319"/>
                  </a:moveTo>
                  <a:cubicBezTo>
                    <a:pt x="176" y="277"/>
                    <a:pt x="176" y="277"/>
                    <a:pt x="176" y="277"/>
                  </a:cubicBezTo>
                  <a:cubicBezTo>
                    <a:pt x="176" y="272"/>
                    <a:pt x="181" y="272"/>
                    <a:pt x="182" y="268"/>
                  </a:cubicBezTo>
                  <a:cubicBezTo>
                    <a:pt x="187" y="251"/>
                    <a:pt x="190" y="242"/>
                    <a:pt x="194" y="226"/>
                  </a:cubicBezTo>
                  <a:cubicBezTo>
                    <a:pt x="199" y="210"/>
                    <a:pt x="214" y="206"/>
                    <a:pt x="214" y="188"/>
                  </a:cubicBezTo>
                  <a:cubicBezTo>
                    <a:pt x="214" y="175"/>
                    <a:pt x="210" y="164"/>
                    <a:pt x="210" y="154"/>
                  </a:cubicBezTo>
                  <a:cubicBezTo>
                    <a:pt x="210" y="149"/>
                    <a:pt x="214" y="148"/>
                    <a:pt x="215" y="146"/>
                  </a:cubicBezTo>
                  <a:cubicBezTo>
                    <a:pt x="215" y="138"/>
                    <a:pt x="215" y="138"/>
                    <a:pt x="215" y="138"/>
                  </a:cubicBezTo>
                  <a:cubicBezTo>
                    <a:pt x="209" y="140"/>
                    <a:pt x="207" y="145"/>
                    <a:pt x="201" y="145"/>
                  </a:cubicBezTo>
                  <a:cubicBezTo>
                    <a:pt x="193" y="145"/>
                    <a:pt x="189" y="142"/>
                    <a:pt x="186" y="139"/>
                  </a:cubicBezTo>
                  <a:cubicBezTo>
                    <a:pt x="174" y="148"/>
                    <a:pt x="170" y="159"/>
                    <a:pt x="148" y="159"/>
                  </a:cubicBezTo>
                  <a:cubicBezTo>
                    <a:pt x="132" y="159"/>
                    <a:pt x="126" y="139"/>
                    <a:pt x="110" y="139"/>
                  </a:cubicBezTo>
                  <a:cubicBezTo>
                    <a:pt x="94" y="139"/>
                    <a:pt x="97" y="157"/>
                    <a:pt x="84" y="157"/>
                  </a:cubicBezTo>
                  <a:cubicBezTo>
                    <a:pt x="69" y="157"/>
                    <a:pt x="62" y="136"/>
                    <a:pt x="47" y="143"/>
                  </a:cubicBezTo>
                  <a:cubicBezTo>
                    <a:pt x="39" y="143"/>
                    <a:pt x="39" y="143"/>
                    <a:pt x="39" y="143"/>
                  </a:cubicBezTo>
                  <a:cubicBezTo>
                    <a:pt x="41" y="142"/>
                    <a:pt x="44" y="140"/>
                    <a:pt x="45" y="138"/>
                  </a:cubicBezTo>
                  <a:cubicBezTo>
                    <a:pt x="40" y="133"/>
                    <a:pt x="19" y="121"/>
                    <a:pt x="26" y="113"/>
                  </a:cubicBezTo>
                  <a:cubicBezTo>
                    <a:pt x="19" y="103"/>
                    <a:pt x="11" y="104"/>
                    <a:pt x="0" y="98"/>
                  </a:cubicBezTo>
                  <a:cubicBezTo>
                    <a:pt x="8" y="90"/>
                    <a:pt x="16" y="92"/>
                    <a:pt x="16" y="77"/>
                  </a:cubicBezTo>
                  <a:cubicBezTo>
                    <a:pt x="16" y="71"/>
                    <a:pt x="15" y="71"/>
                    <a:pt x="16" y="67"/>
                  </a:cubicBezTo>
                  <a:cubicBezTo>
                    <a:pt x="11" y="67"/>
                    <a:pt x="3" y="68"/>
                    <a:pt x="3" y="63"/>
                  </a:cubicBezTo>
                  <a:cubicBezTo>
                    <a:pt x="3" y="39"/>
                    <a:pt x="58" y="44"/>
                    <a:pt x="72" y="36"/>
                  </a:cubicBezTo>
                  <a:cubicBezTo>
                    <a:pt x="70" y="30"/>
                    <a:pt x="65" y="32"/>
                    <a:pt x="65" y="27"/>
                  </a:cubicBezTo>
                  <a:cubicBezTo>
                    <a:pt x="65" y="20"/>
                    <a:pt x="80" y="23"/>
                    <a:pt x="84" y="23"/>
                  </a:cubicBezTo>
                  <a:cubicBezTo>
                    <a:pt x="93" y="23"/>
                    <a:pt x="107" y="23"/>
                    <a:pt x="107" y="23"/>
                  </a:cubicBezTo>
                  <a:cubicBezTo>
                    <a:pt x="116" y="23"/>
                    <a:pt x="130" y="13"/>
                    <a:pt x="138" y="7"/>
                  </a:cubicBezTo>
                  <a:cubicBezTo>
                    <a:pt x="148" y="1"/>
                    <a:pt x="169" y="0"/>
                    <a:pt x="182" y="0"/>
                  </a:cubicBezTo>
                  <a:cubicBezTo>
                    <a:pt x="203" y="0"/>
                    <a:pt x="202" y="12"/>
                    <a:pt x="219" y="12"/>
                  </a:cubicBezTo>
                  <a:cubicBezTo>
                    <a:pt x="219" y="21"/>
                    <a:pt x="249" y="27"/>
                    <a:pt x="257" y="28"/>
                  </a:cubicBezTo>
                  <a:cubicBezTo>
                    <a:pt x="279" y="28"/>
                    <a:pt x="293" y="28"/>
                    <a:pt x="300" y="28"/>
                  </a:cubicBezTo>
                  <a:cubicBezTo>
                    <a:pt x="321" y="28"/>
                    <a:pt x="330" y="6"/>
                    <a:pt x="353" y="6"/>
                  </a:cubicBezTo>
                  <a:cubicBezTo>
                    <a:pt x="377" y="6"/>
                    <a:pt x="376" y="21"/>
                    <a:pt x="384" y="38"/>
                  </a:cubicBezTo>
                  <a:cubicBezTo>
                    <a:pt x="385" y="41"/>
                    <a:pt x="400" y="51"/>
                    <a:pt x="402" y="51"/>
                  </a:cubicBezTo>
                  <a:cubicBezTo>
                    <a:pt x="415" y="55"/>
                    <a:pt x="418" y="79"/>
                    <a:pt x="440" y="79"/>
                  </a:cubicBezTo>
                  <a:cubicBezTo>
                    <a:pt x="456" y="79"/>
                    <a:pt x="456" y="65"/>
                    <a:pt x="467" y="61"/>
                  </a:cubicBezTo>
                  <a:cubicBezTo>
                    <a:pt x="473" y="59"/>
                    <a:pt x="472" y="59"/>
                    <a:pt x="477" y="59"/>
                  </a:cubicBezTo>
                  <a:cubicBezTo>
                    <a:pt x="480" y="63"/>
                    <a:pt x="480" y="70"/>
                    <a:pt x="483" y="73"/>
                  </a:cubicBezTo>
                  <a:cubicBezTo>
                    <a:pt x="482" y="75"/>
                    <a:pt x="483" y="76"/>
                    <a:pt x="483" y="78"/>
                  </a:cubicBezTo>
                  <a:cubicBezTo>
                    <a:pt x="483" y="86"/>
                    <a:pt x="489" y="85"/>
                    <a:pt x="493" y="91"/>
                  </a:cubicBezTo>
                  <a:cubicBezTo>
                    <a:pt x="499" y="101"/>
                    <a:pt x="492" y="107"/>
                    <a:pt x="496" y="117"/>
                  </a:cubicBezTo>
                  <a:cubicBezTo>
                    <a:pt x="500" y="125"/>
                    <a:pt x="510" y="121"/>
                    <a:pt x="518" y="122"/>
                  </a:cubicBezTo>
                  <a:cubicBezTo>
                    <a:pt x="525" y="124"/>
                    <a:pt x="527" y="132"/>
                    <a:pt x="531" y="137"/>
                  </a:cubicBezTo>
                  <a:cubicBezTo>
                    <a:pt x="537" y="143"/>
                    <a:pt x="556" y="141"/>
                    <a:pt x="566" y="141"/>
                  </a:cubicBezTo>
                  <a:cubicBezTo>
                    <a:pt x="579" y="141"/>
                    <a:pt x="593" y="139"/>
                    <a:pt x="602" y="137"/>
                  </a:cubicBezTo>
                  <a:cubicBezTo>
                    <a:pt x="602" y="129"/>
                    <a:pt x="602" y="129"/>
                    <a:pt x="602" y="122"/>
                  </a:cubicBezTo>
                  <a:cubicBezTo>
                    <a:pt x="602" y="115"/>
                    <a:pt x="611" y="115"/>
                    <a:pt x="618" y="113"/>
                  </a:cubicBezTo>
                  <a:cubicBezTo>
                    <a:pt x="627" y="109"/>
                    <a:pt x="624" y="106"/>
                    <a:pt x="632" y="103"/>
                  </a:cubicBezTo>
                  <a:cubicBezTo>
                    <a:pt x="646" y="98"/>
                    <a:pt x="655" y="101"/>
                    <a:pt x="666" y="92"/>
                  </a:cubicBezTo>
                  <a:cubicBezTo>
                    <a:pt x="683" y="102"/>
                    <a:pt x="693" y="103"/>
                    <a:pt x="708" y="109"/>
                  </a:cubicBezTo>
                  <a:cubicBezTo>
                    <a:pt x="727" y="115"/>
                    <a:pt x="733" y="133"/>
                    <a:pt x="755" y="133"/>
                  </a:cubicBezTo>
                  <a:cubicBezTo>
                    <a:pt x="755" y="137"/>
                    <a:pt x="760" y="139"/>
                    <a:pt x="761" y="142"/>
                  </a:cubicBezTo>
                  <a:cubicBezTo>
                    <a:pt x="765" y="154"/>
                    <a:pt x="760" y="166"/>
                    <a:pt x="765" y="173"/>
                  </a:cubicBezTo>
                  <a:cubicBezTo>
                    <a:pt x="759" y="176"/>
                    <a:pt x="747" y="205"/>
                    <a:pt x="747" y="206"/>
                  </a:cubicBezTo>
                  <a:cubicBezTo>
                    <a:pt x="747" y="209"/>
                    <a:pt x="749" y="213"/>
                    <a:pt x="747" y="214"/>
                  </a:cubicBezTo>
                  <a:cubicBezTo>
                    <a:pt x="749" y="218"/>
                    <a:pt x="749" y="220"/>
                    <a:pt x="750" y="224"/>
                  </a:cubicBezTo>
                  <a:cubicBezTo>
                    <a:pt x="750" y="249"/>
                    <a:pt x="750" y="249"/>
                    <a:pt x="750" y="249"/>
                  </a:cubicBezTo>
                  <a:cubicBezTo>
                    <a:pt x="753" y="256"/>
                    <a:pt x="751" y="260"/>
                    <a:pt x="754" y="268"/>
                  </a:cubicBezTo>
                  <a:cubicBezTo>
                    <a:pt x="757" y="275"/>
                    <a:pt x="772" y="268"/>
                    <a:pt x="772" y="281"/>
                  </a:cubicBezTo>
                  <a:cubicBezTo>
                    <a:pt x="772" y="298"/>
                    <a:pt x="755" y="295"/>
                    <a:pt x="755" y="309"/>
                  </a:cubicBezTo>
                  <a:cubicBezTo>
                    <a:pt x="755" y="319"/>
                    <a:pt x="762" y="319"/>
                    <a:pt x="765" y="323"/>
                  </a:cubicBezTo>
                  <a:cubicBezTo>
                    <a:pt x="777" y="350"/>
                    <a:pt x="803" y="354"/>
                    <a:pt x="803" y="388"/>
                  </a:cubicBezTo>
                  <a:cubicBezTo>
                    <a:pt x="783" y="392"/>
                    <a:pt x="771" y="396"/>
                    <a:pt x="771" y="419"/>
                  </a:cubicBezTo>
                  <a:cubicBezTo>
                    <a:pt x="771" y="424"/>
                    <a:pt x="774" y="428"/>
                    <a:pt x="774" y="432"/>
                  </a:cubicBezTo>
                  <a:cubicBezTo>
                    <a:pt x="774" y="433"/>
                    <a:pt x="771" y="432"/>
                    <a:pt x="770" y="432"/>
                  </a:cubicBezTo>
                  <a:cubicBezTo>
                    <a:pt x="755" y="432"/>
                    <a:pt x="722" y="423"/>
                    <a:pt x="702" y="423"/>
                  </a:cubicBezTo>
                  <a:cubicBezTo>
                    <a:pt x="698" y="423"/>
                    <a:pt x="676" y="416"/>
                    <a:pt x="675" y="416"/>
                  </a:cubicBezTo>
                  <a:cubicBezTo>
                    <a:pt x="668" y="408"/>
                    <a:pt x="668" y="384"/>
                    <a:pt x="652" y="384"/>
                  </a:cubicBezTo>
                  <a:cubicBezTo>
                    <a:pt x="643" y="384"/>
                    <a:pt x="640" y="391"/>
                    <a:pt x="636" y="396"/>
                  </a:cubicBezTo>
                  <a:cubicBezTo>
                    <a:pt x="598" y="396"/>
                    <a:pt x="598" y="396"/>
                    <a:pt x="598" y="396"/>
                  </a:cubicBezTo>
                  <a:cubicBezTo>
                    <a:pt x="586" y="392"/>
                    <a:pt x="580" y="381"/>
                    <a:pt x="572" y="373"/>
                  </a:cubicBezTo>
                  <a:cubicBezTo>
                    <a:pt x="563" y="364"/>
                    <a:pt x="551" y="369"/>
                    <a:pt x="543" y="360"/>
                  </a:cubicBezTo>
                  <a:cubicBezTo>
                    <a:pt x="538" y="355"/>
                    <a:pt x="540" y="349"/>
                    <a:pt x="539" y="346"/>
                  </a:cubicBezTo>
                  <a:cubicBezTo>
                    <a:pt x="530" y="328"/>
                    <a:pt x="514" y="303"/>
                    <a:pt x="493" y="303"/>
                  </a:cubicBezTo>
                  <a:cubicBezTo>
                    <a:pt x="482" y="303"/>
                    <a:pt x="477" y="318"/>
                    <a:pt x="477" y="329"/>
                  </a:cubicBezTo>
                  <a:cubicBezTo>
                    <a:pt x="477" y="337"/>
                    <a:pt x="477" y="341"/>
                    <a:pt x="479" y="347"/>
                  </a:cubicBezTo>
                  <a:cubicBezTo>
                    <a:pt x="484" y="366"/>
                    <a:pt x="505" y="400"/>
                    <a:pt x="522" y="404"/>
                  </a:cubicBezTo>
                  <a:cubicBezTo>
                    <a:pt x="522" y="413"/>
                    <a:pt x="527" y="416"/>
                    <a:pt x="527" y="423"/>
                  </a:cubicBezTo>
                  <a:cubicBezTo>
                    <a:pt x="537" y="420"/>
                    <a:pt x="535" y="410"/>
                    <a:pt x="543" y="408"/>
                  </a:cubicBezTo>
                  <a:cubicBezTo>
                    <a:pt x="543" y="412"/>
                    <a:pt x="543" y="414"/>
                    <a:pt x="543" y="417"/>
                  </a:cubicBezTo>
                  <a:cubicBezTo>
                    <a:pt x="543" y="427"/>
                    <a:pt x="538" y="433"/>
                    <a:pt x="538" y="443"/>
                  </a:cubicBezTo>
                  <a:cubicBezTo>
                    <a:pt x="538" y="454"/>
                    <a:pt x="558" y="459"/>
                    <a:pt x="569" y="459"/>
                  </a:cubicBezTo>
                  <a:cubicBezTo>
                    <a:pt x="620" y="459"/>
                    <a:pt x="624" y="427"/>
                    <a:pt x="651" y="405"/>
                  </a:cubicBezTo>
                  <a:cubicBezTo>
                    <a:pt x="651" y="435"/>
                    <a:pt x="651" y="435"/>
                    <a:pt x="651" y="435"/>
                  </a:cubicBezTo>
                  <a:cubicBezTo>
                    <a:pt x="662" y="458"/>
                    <a:pt x="676" y="462"/>
                    <a:pt x="698" y="469"/>
                  </a:cubicBezTo>
                  <a:cubicBezTo>
                    <a:pt x="706" y="471"/>
                    <a:pt x="707" y="485"/>
                    <a:pt x="712" y="488"/>
                  </a:cubicBezTo>
                  <a:cubicBezTo>
                    <a:pt x="712" y="487"/>
                    <a:pt x="712" y="487"/>
                    <a:pt x="712" y="487"/>
                  </a:cubicBezTo>
                  <a:cubicBezTo>
                    <a:pt x="716" y="494"/>
                    <a:pt x="727" y="493"/>
                    <a:pt x="727" y="500"/>
                  </a:cubicBezTo>
                  <a:cubicBezTo>
                    <a:pt x="727" y="518"/>
                    <a:pt x="705" y="525"/>
                    <a:pt x="705" y="544"/>
                  </a:cubicBezTo>
                  <a:cubicBezTo>
                    <a:pt x="693" y="544"/>
                    <a:pt x="686" y="547"/>
                    <a:pt x="683" y="556"/>
                  </a:cubicBezTo>
                  <a:cubicBezTo>
                    <a:pt x="680" y="566"/>
                    <a:pt x="680" y="579"/>
                    <a:pt x="671" y="579"/>
                  </a:cubicBezTo>
                  <a:cubicBezTo>
                    <a:pt x="660" y="579"/>
                    <a:pt x="661" y="602"/>
                    <a:pt x="649" y="602"/>
                  </a:cubicBezTo>
                  <a:cubicBezTo>
                    <a:pt x="643" y="602"/>
                    <a:pt x="628" y="616"/>
                    <a:pt x="628" y="625"/>
                  </a:cubicBezTo>
                  <a:cubicBezTo>
                    <a:pt x="608" y="629"/>
                    <a:pt x="562" y="638"/>
                    <a:pt x="562" y="656"/>
                  </a:cubicBezTo>
                  <a:cubicBezTo>
                    <a:pt x="562" y="658"/>
                    <a:pt x="563" y="661"/>
                    <a:pt x="565" y="663"/>
                  </a:cubicBezTo>
                  <a:cubicBezTo>
                    <a:pt x="547" y="672"/>
                    <a:pt x="524" y="677"/>
                    <a:pt x="505" y="682"/>
                  </a:cubicBezTo>
                  <a:cubicBezTo>
                    <a:pt x="496" y="684"/>
                    <a:pt x="466" y="706"/>
                    <a:pt x="456" y="711"/>
                  </a:cubicBezTo>
                  <a:cubicBezTo>
                    <a:pt x="433" y="711"/>
                    <a:pt x="433" y="711"/>
                    <a:pt x="433" y="711"/>
                  </a:cubicBezTo>
                  <a:cubicBezTo>
                    <a:pt x="420" y="721"/>
                    <a:pt x="418" y="727"/>
                    <a:pt x="402" y="727"/>
                  </a:cubicBezTo>
                  <a:cubicBezTo>
                    <a:pt x="397" y="730"/>
                    <a:pt x="397" y="730"/>
                    <a:pt x="397" y="730"/>
                  </a:cubicBezTo>
                  <a:cubicBezTo>
                    <a:pt x="395" y="730"/>
                    <a:pt x="376" y="721"/>
                    <a:pt x="374" y="719"/>
                  </a:cubicBezTo>
                  <a:cubicBezTo>
                    <a:pt x="372" y="718"/>
                    <a:pt x="378" y="718"/>
                    <a:pt x="373" y="710"/>
                  </a:cubicBezTo>
                  <a:cubicBezTo>
                    <a:pt x="365" y="698"/>
                    <a:pt x="359" y="685"/>
                    <a:pt x="359" y="670"/>
                  </a:cubicBezTo>
                  <a:cubicBezTo>
                    <a:pt x="351" y="669"/>
                    <a:pt x="357" y="654"/>
                    <a:pt x="358" y="647"/>
                  </a:cubicBezTo>
                  <a:cubicBezTo>
                    <a:pt x="362" y="629"/>
                    <a:pt x="349" y="622"/>
                    <a:pt x="341" y="613"/>
                  </a:cubicBezTo>
                  <a:cubicBezTo>
                    <a:pt x="332" y="604"/>
                    <a:pt x="311" y="577"/>
                    <a:pt x="311" y="557"/>
                  </a:cubicBezTo>
                  <a:cubicBezTo>
                    <a:pt x="285" y="551"/>
                    <a:pt x="278" y="535"/>
                    <a:pt x="278" y="505"/>
                  </a:cubicBezTo>
                  <a:cubicBezTo>
                    <a:pt x="278" y="486"/>
                    <a:pt x="268" y="482"/>
                    <a:pt x="265" y="467"/>
                  </a:cubicBezTo>
                  <a:cubicBezTo>
                    <a:pt x="265" y="467"/>
                    <a:pt x="265" y="467"/>
                    <a:pt x="265" y="467"/>
                  </a:cubicBezTo>
                  <a:cubicBezTo>
                    <a:pt x="262" y="464"/>
                    <a:pt x="258" y="459"/>
                    <a:pt x="256" y="457"/>
                  </a:cubicBezTo>
                  <a:cubicBezTo>
                    <a:pt x="253" y="454"/>
                    <a:pt x="243" y="455"/>
                    <a:pt x="240" y="453"/>
                  </a:cubicBezTo>
                  <a:cubicBezTo>
                    <a:pt x="236" y="448"/>
                    <a:pt x="237" y="436"/>
                    <a:pt x="236" y="431"/>
                  </a:cubicBezTo>
                  <a:cubicBezTo>
                    <a:pt x="234" y="424"/>
                    <a:pt x="228" y="417"/>
                    <a:pt x="225" y="412"/>
                  </a:cubicBezTo>
                  <a:cubicBezTo>
                    <a:pt x="216" y="398"/>
                    <a:pt x="209" y="386"/>
                    <a:pt x="200" y="373"/>
                  </a:cubicBezTo>
                  <a:cubicBezTo>
                    <a:pt x="198" y="369"/>
                    <a:pt x="187" y="356"/>
                    <a:pt x="187" y="354"/>
                  </a:cubicBezTo>
                  <a:cubicBezTo>
                    <a:pt x="187" y="346"/>
                    <a:pt x="193" y="327"/>
                    <a:pt x="193" y="315"/>
                  </a:cubicBezTo>
                  <a:lnTo>
                    <a:pt x="193" y="31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14">
              <a:extLst>
                <a:ext uri="{FF2B5EF4-FFF2-40B4-BE49-F238E27FC236}">
                  <a16:creationId xmlns:a16="http://schemas.microsoft.com/office/drawing/2014/main" id="{1BDFE76E-AC39-444A-92B0-C41E8BA199FB}"/>
                </a:ext>
              </a:extLst>
            </p:cNvPr>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15">
              <a:extLst>
                <a:ext uri="{FF2B5EF4-FFF2-40B4-BE49-F238E27FC236}">
                  <a16:creationId xmlns:a16="http://schemas.microsoft.com/office/drawing/2014/main" id="{525704C5-047D-407B-BF05-87487ED6AD2B}"/>
                </a:ext>
              </a:extLst>
            </p:cNvPr>
            <p:cNvSpPr>
              <a:spLocks/>
            </p:cNvSpPr>
            <p:nvPr/>
          </p:nvSpPr>
          <p:spPr bwMode="auto">
            <a:xfrm>
              <a:off x="7310404" y="3167634"/>
              <a:ext cx="1000907" cy="846325"/>
            </a:xfrm>
            <a:custGeom>
              <a:avLst/>
              <a:gdLst>
                <a:gd name="T0" fmla="*/ 255 w 874"/>
                <a:gd name="T1" fmla="*/ 487 h 740"/>
                <a:gd name="T2" fmla="*/ 299 w 874"/>
                <a:gd name="T3" fmla="*/ 614 h 740"/>
                <a:gd name="T4" fmla="*/ 344 w 874"/>
                <a:gd name="T5" fmla="*/ 724 h 740"/>
                <a:gd name="T6" fmla="*/ 372 w 874"/>
                <a:gd name="T7" fmla="*/ 724 h 740"/>
                <a:gd name="T8" fmla="*/ 408 w 874"/>
                <a:gd name="T9" fmla="*/ 684 h 740"/>
                <a:gd name="T10" fmla="*/ 417 w 874"/>
                <a:gd name="T11" fmla="*/ 615 h 740"/>
                <a:gd name="T12" fmla="*/ 461 w 874"/>
                <a:gd name="T13" fmla="*/ 538 h 740"/>
                <a:gd name="T14" fmla="*/ 561 w 874"/>
                <a:gd name="T15" fmla="*/ 434 h 740"/>
                <a:gd name="T16" fmla="*/ 644 w 874"/>
                <a:gd name="T17" fmla="*/ 393 h 740"/>
                <a:gd name="T18" fmla="*/ 704 w 874"/>
                <a:gd name="T19" fmla="*/ 468 h 740"/>
                <a:gd name="T20" fmla="*/ 726 w 874"/>
                <a:gd name="T21" fmla="*/ 545 h 740"/>
                <a:gd name="T22" fmla="*/ 785 w 874"/>
                <a:gd name="T23" fmla="*/ 541 h 740"/>
                <a:gd name="T24" fmla="*/ 819 w 874"/>
                <a:gd name="T25" fmla="*/ 662 h 740"/>
                <a:gd name="T26" fmla="*/ 840 w 874"/>
                <a:gd name="T27" fmla="*/ 646 h 740"/>
                <a:gd name="T28" fmla="*/ 811 w 874"/>
                <a:gd name="T29" fmla="*/ 571 h 740"/>
                <a:gd name="T30" fmla="*/ 813 w 874"/>
                <a:gd name="T31" fmla="*/ 520 h 740"/>
                <a:gd name="T32" fmla="*/ 829 w 874"/>
                <a:gd name="T33" fmla="*/ 459 h 740"/>
                <a:gd name="T34" fmla="*/ 838 w 874"/>
                <a:gd name="T35" fmla="*/ 384 h 740"/>
                <a:gd name="T36" fmla="*/ 803 w 874"/>
                <a:gd name="T37" fmla="*/ 356 h 740"/>
                <a:gd name="T38" fmla="*/ 764 w 874"/>
                <a:gd name="T39" fmla="*/ 227 h 740"/>
                <a:gd name="T40" fmla="*/ 728 w 874"/>
                <a:gd name="T41" fmla="*/ 235 h 740"/>
                <a:gd name="T42" fmla="*/ 641 w 874"/>
                <a:gd name="T43" fmla="*/ 260 h 740"/>
                <a:gd name="T44" fmla="*/ 587 w 874"/>
                <a:gd name="T45" fmla="*/ 267 h 740"/>
                <a:gd name="T46" fmla="*/ 507 w 874"/>
                <a:gd name="T47" fmla="*/ 245 h 740"/>
                <a:gd name="T48" fmla="*/ 436 w 874"/>
                <a:gd name="T49" fmla="*/ 209 h 740"/>
                <a:gd name="T50" fmla="*/ 389 w 874"/>
                <a:gd name="T51" fmla="*/ 161 h 740"/>
                <a:gd name="T52" fmla="*/ 395 w 874"/>
                <a:gd name="T53" fmla="*/ 125 h 740"/>
                <a:gd name="T54" fmla="*/ 367 w 874"/>
                <a:gd name="T55" fmla="*/ 78 h 740"/>
                <a:gd name="T56" fmla="*/ 306 w 874"/>
                <a:gd name="T57" fmla="*/ 30 h 740"/>
                <a:gd name="T58" fmla="*/ 226 w 874"/>
                <a:gd name="T59" fmla="*/ 0 h 740"/>
                <a:gd name="T60" fmla="*/ 163 w 874"/>
                <a:gd name="T61" fmla="*/ 39 h 740"/>
                <a:gd name="T62" fmla="*/ 112 w 874"/>
                <a:gd name="T63" fmla="*/ 24 h 740"/>
                <a:gd name="T64" fmla="*/ 40 w 874"/>
                <a:gd name="T65" fmla="*/ 84 h 740"/>
                <a:gd name="T66" fmla="*/ 0 w 874"/>
                <a:gd name="T67" fmla="*/ 115 h 740"/>
                <a:gd name="T68" fmla="*/ 3 w 874"/>
                <a:gd name="T69" fmla="*/ 158 h 740"/>
                <a:gd name="T70" fmla="*/ 8 w 874"/>
                <a:gd name="T71" fmla="*/ 218 h 740"/>
                <a:gd name="T72" fmla="*/ 24 w 874"/>
                <a:gd name="T73" fmla="*/ 328 h 740"/>
                <a:gd name="T74" fmla="*/ 60 w 874"/>
                <a:gd name="T75" fmla="*/ 334 h 740"/>
                <a:gd name="T76" fmla="*/ 121 w 874"/>
                <a:gd name="T77" fmla="*/ 334 h 740"/>
                <a:gd name="T78" fmla="*/ 203 w 874"/>
                <a:gd name="T79" fmla="*/ 395 h 740"/>
                <a:gd name="T80" fmla="*/ 218 w 874"/>
                <a:gd name="T81" fmla="*/ 447 h 740"/>
                <a:gd name="T82" fmla="*/ 250 w 874"/>
                <a:gd name="T83" fmla="*/ 421 h 740"/>
                <a:gd name="T84" fmla="*/ 257 w 874"/>
                <a:gd name="T85" fmla="*/ 47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4" h="740">
                  <a:moveTo>
                    <a:pt x="257" y="479"/>
                  </a:moveTo>
                  <a:cubicBezTo>
                    <a:pt x="253" y="475"/>
                    <a:pt x="253" y="475"/>
                    <a:pt x="253" y="475"/>
                  </a:cubicBezTo>
                  <a:cubicBezTo>
                    <a:pt x="253" y="478"/>
                    <a:pt x="255" y="484"/>
                    <a:pt x="255" y="487"/>
                  </a:cubicBezTo>
                  <a:cubicBezTo>
                    <a:pt x="255" y="502"/>
                    <a:pt x="263" y="517"/>
                    <a:pt x="267" y="533"/>
                  </a:cubicBezTo>
                  <a:cubicBezTo>
                    <a:pt x="273" y="550"/>
                    <a:pt x="286" y="577"/>
                    <a:pt x="290" y="588"/>
                  </a:cubicBezTo>
                  <a:cubicBezTo>
                    <a:pt x="293" y="599"/>
                    <a:pt x="293" y="604"/>
                    <a:pt x="299" y="614"/>
                  </a:cubicBezTo>
                  <a:cubicBezTo>
                    <a:pt x="305" y="623"/>
                    <a:pt x="302" y="634"/>
                    <a:pt x="308" y="647"/>
                  </a:cubicBezTo>
                  <a:cubicBezTo>
                    <a:pt x="311" y="653"/>
                    <a:pt x="321" y="661"/>
                    <a:pt x="324" y="672"/>
                  </a:cubicBezTo>
                  <a:cubicBezTo>
                    <a:pt x="330" y="689"/>
                    <a:pt x="338" y="705"/>
                    <a:pt x="344" y="724"/>
                  </a:cubicBezTo>
                  <a:cubicBezTo>
                    <a:pt x="345" y="726"/>
                    <a:pt x="347" y="732"/>
                    <a:pt x="351" y="732"/>
                  </a:cubicBezTo>
                  <a:cubicBezTo>
                    <a:pt x="351" y="737"/>
                    <a:pt x="356" y="740"/>
                    <a:pt x="362" y="740"/>
                  </a:cubicBezTo>
                  <a:cubicBezTo>
                    <a:pt x="368" y="740"/>
                    <a:pt x="369" y="730"/>
                    <a:pt x="372" y="724"/>
                  </a:cubicBezTo>
                  <a:cubicBezTo>
                    <a:pt x="376" y="716"/>
                    <a:pt x="377" y="719"/>
                    <a:pt x="386" y="714"/>
                  </a:cubicBezTo>
                  <a:cubicBezTo>
                    <a:pt x="392" y="711"/>
                    <a:pt x="390" y="690"/>
                    <a:pt x="401" y="687"/>
                  </a:cubicBezTo>
                  <a:cubicBezTo>
                    <a:pt x="403" y="686"/>
                    <a:pt x="408" y="686"/>
                    <a:pt x="408" y="684"/>
                  </a:cubicBezTo>
                  <a:cubicBezTo>
                    <a:pt x="412" y="683"/>
                    <a:pt x="412" y="683"/>
                    <a:pt x="412" y="683"/>
                  </a:cubicBezTo>
                  <a:cubicBezTo>
                    <a:pt x="408" y="662"/>
                    <a:pt x="408" y="662"/>
                    <a:pt x="408" y="662"/>
                  </a:cubicBezTo>
                  <a:cubicBezTo>
                    <a:pt x="408" y="647"/>
                    <a:pt x="417" y="635"/>
                    <a:pt x="417" y="615"/>
                  </a:cubicBezTo>
                  <a:cubicBezTo>
                    <a:pt x="417" y="602"/>
                    <a:pt x="412" y="594"/>
                    <a:pt x="412" y="580"/>
                  </a:cubicBezTo>
                  <a:cubicBezTo>
                    <a:pt x="412" y="563"/>
                    <a:pt x="428" y="561"/>
                    <a:pt x="442" y="556"/>
                  </a:cubicBezTo>
                  <a:cubicBezTo>
                    <a:pt x="447" y="554"/>
                    <a:pt x="455" y="545"/>
                    <a:pt x="461" y="538"/>
                  </a:cubicBezTo>
                  <a:cubicBezTo>
                    <a:pt x="476" y="523"/>
                    <a:pt x="489" y="507"/>
                    <a:pt x="504" y="491"/>
                  </a:cubicBezTo>
                  <a:cubicBezTo>
                    <a:pt x="517" y="479"/>
                    <a:pt x="539" y="475"/>
                    <a:pt x="552" y="460"/>
                  </a:cubicBezTo>
                  <a:cubicBezTo>
                    <a:pt x="559" y="453"/>
                    <a:pt x="558" y="445"/>
                    <a:pt x="561" y="434"/>
                  </a:cubicBezTo>
                  <a:cubicBezTo>
                    <a:pt x="564" y="426"/>
                    <a:pt x="579" y="426"/>
                    <a:pt x="585" y="414"/>
                  </a:cubicBezTo>
                  <a:cubicBezTo>
                    <a:pt x="591" y="418"/>
                    <a:pt x="591" y="422"/>
                    <a:pt x="603" y="422"/>
                  </a:cubicBezTo>
                  <a:cubicBezTo>
                    <a:pt x="623" y="422"/>
                    <a:pt x="644" y="417"/>
                    <a:pt x="644" y="393"/>
                  </a:cubicBezTo>
                  <a:cubicBezTo>
                    <a:pt x="655" y="395"/>
                    <a:pt x="668" y="400"/>
                    <a:pt x="671" y="411"/>
                  </a:cubicBezTo>
                  <a:cubicBezTo>
                    <a:pt x="674" y="421"/>
                    <a:pt x="673" y="434"/>
                    <a:pt x="679" y="443"/>
                  </a:cubicBezTo>
                  <a:cubicBezTo>
                    <a:pt x="685" y="453"/>
                    <a:pt x="693" y="460"/>
                    <a:pt x="704" y="468"/>
                  </a:cubicBezTo>
                  <a:cubicBezTo>
                    <a:pt x="711" y="481"/>
                    <a:pt x="720" y="494"/>
                    <a:pt x="726" y="511"/>
                  </a:cubicBezTo>
                  <a:cubicBezTo>
                    <a:pt x="726" y="515"/>
                    <a:pt x="730" y="517"/>
                    <a:pt x="730" y="521"/>
                  </a:cubicBezTo>
                  <a:cubicBezTo>
                    <a:pt x="730" y="530"/>
                    <a:pt x="726" y="534"/>
                    <a:pt x="726" y="545"/>
                  </a:cubicBezTo>
                  <a:cubicBezTo>
                    <a:pt x="726" y="555"/>
                    <a:pt x="727" y="565"/>
                    <a:pt x="738" y="565"/>
                  </a:cubicBezTo>
                  <a:cubicBezTo>
                    <a:pt x="760" y="565"/>
                    <a:pt x="765" y="542"/>
                    <a:pt x="778" y="528"/>
                  </a:cubicBezTo>
                  <a:cubicBezTo>
                    <a:pt x="782" y="533"/>
                    <a:pt x="780" y="536"/>
                    <a:pt x="785" y="541"/>
                  </a:cubicBezTo>
                  <a:cubicBezTo>
                    <a:pt x="786" y="542"/>
                    <a:pt x="792" y="541"/>
                    <a:pt x="795" y="545"/>
                  </a:cubicBezTo>
                  <a:cubicBezTo>
                    <a:pt x="802" y="557"/>
                    <a:pt x="789" y="581"/>
                    <a:pt x="799" y="581"/>
                  </a:cubicBezTo>
                  <a:cubicBezTo>
                    <a:pt x="799" y="606"/>
                    <a:pt x="819" y="627"/>
                    <a:pt x="819" y="662"/>
                  </a:cubicBezTo>
                  <a:cubicBezTo>
                    <a:pt x="819" y="670"/>
                    <a:pt x="813" y="689"/>
                    <a:pt x="819" y="692"/>
                  </a:cubicBezTo>
                  <a:cubicBezTo>
                    <a:pt x="825" y="678"/>
                    <a:pt x="827" y="670"/>
                    <a:pt x="834" y="654"/>
                  </a:cubicBezTo>
                  <a:cubicBezTo>
                    <a:pt x="835" y="652"/>
                    <a:pt x="840" y="650"/>
                    <a:pt x="840" y="646"/>
                  </a:cubicBezTo>
                  <a:cubicBezTo>
                    <a:pt x="840" y="639"/>
                    <a:pt x="829" y="602"/>
                    <a:pt x="824" y="596"/>
                  </a:cubicBezTo>
                  <a:cubicBezTo>
                    <a:pt x="819" y="591"/>
                    <a:pt x="810" y="587"/>
                    <a:pt x="810" y="578"/>
                  </a:cubicBezTo>
                  <a:cubicBezTo>
                    <a:pt x="810" y="576"/>
                    <a:pt x="811" y="573"/>
                    <a:pt x="811" y="571"/>
                  </a:cubicBezTo>
                  <a:cubicBezTo>
                    <a:pt x="811" y="572"/>
                    <a:pt x="811" y="572"/>
                    <a:pt x="811" y="572"/>
                  </a:cubicBezTo>
                  <a:cubicBezTo>
                    <a:pt x="813" y="570"/>
                    <a:pt x="819" y="561"/>
                    <a:pt x="819" y="555"/>
                  </a:cubicBezTo>
                  <a:cubicBezTo>
                    <a:pt x="819" y="546"/>
                    <a:pt x="818" y="529"/>
                    <a:pt x="813" y="520"/>
                  </a:cubicBezTo>
                  <a:cubicBezTo>
                    <a:pt x="808" y="513"/>
                    <a:pt x="798" y="513"/>
                    <a:pt x="798" y="499"/>
                  </a:cubicBezTo>
                  <a:cubicBezTo>
                    <a:pt x="798" y="484"/>
                    <a:pt x="803" y="473"/>
                    <a:pt x="810" y="465"/>
                  </a:cubicBezTo>
                  <a:cubicBezTo>
                    <a:pt x="814" y="461"/>
                    <a:pt x="823" y="463"/>
                    <a:pt x="829" y="459"/>
                  </a:cubicBezTo>
                  <a:cubicBezTo>
                    <a:pt x="848" y="446"/>
                    <a:pt x="859" y="440"/>
                    <a:pt x="874" y="416"/>
                  </a:cubicBezTo>
                  <a:cubicBezTo>
                    <a:pt x="870" y="416"/>
                    <a:pt x="867" y="418"/>
                    <a:pt x="862" y="418"/>
                  </a:cubicBezTo>
                  <a:cubicBezTo>
                    <a:pt x="847" y="418"/>
                    <a:pt x="838" y="400"/>
                    <a:pt x="838" y="384"/>
                  </a:cubicBezTo>
                  <a:cubicBezTo>
                    <a:pt x="829" y="383"/>
                    <a:pt x="828" y="360"/>
                    <a:pt x="822" y="360"/>
                  </a:cubicBezTo>
                  <a:cubicBezTo>
                    <a:pt x="816" y="360"/>
                    <a:pt x="812" y="364"/>
                    <a:pt x="806" y="364"/>
                  </a:cubicBezTo>
                  <a:cubicBezTo>
                    <a:pt x="804" y="364"/>
                    <a:pt x="803" y="359"/>
                    <a:pt x="803" y="356"/>
                  </a:cubicBezTo>
                  <a:cubicBezTo>
                    <a:pt x="803" y="327"/>
                    <a:pt x="823" y="326"/>
                    <a:pt x="823" y="294"/>
                  </a:cubicBezTo>
                  <a:cubicBezTo>
                    <a:pt x="823" y="278"/>
                    <a:pt x="812" y="272"/>
                    <a:pt x="805" y="260"/>
                  </a:cubicBezTo>
                  <a:cubicBezTo>
                    <a:pt x="786" y="251"/>
                    <a:pt x="770" y="252"/>
                    <a:pt x="764" y="227"/>
                  </a:cubicBezTo>
                  <a:cubicBezTo>
                    <a:pt x="760" y="227"/>
                    <a:pt x="760" y="227"/>
                    <a:pt x="760" y="227"/>
                  </a:cubicBezTo>
                  <a:cubicBezTo>
                    <a:pt x="753" y="234"/>
                    <a:pt x="753" y="234"/>
                    <a:pt x="753" y="234"/>
                  </a:cubicBezTo>
                  <a:cubicBezTo>
                    <a:pt x="744" y="237"/>
                    <a:pt x="734" y="228"/>
                    <a:pt x="728" y="235"/>
                  </a:cubicBezTo>
                  <a:cubicBezTo>
                    <a:pt x="725" y="238"/>
                    <a:pt x="723" y="241"/>
                    <a:pt x="719" y="244"/>
                  </a:cubicBezTo>
                  <a:cubicBezTo>
                    <a:pt x="714" y="247"/>
                    <a:pt x="689" y="270"/>
                    <a:pt x="678" y="270"/>
                  </a:cubicBezTo>
                  <a:cubicBezTo>
                    <a:pt x="665" y="270"/>
                    <a:pt x="657" y="260"/>
                    <a:pt x="641" y="260"/>
                  </a:cubicBezTo>
                  <a:cubicBezTo>
                    <a:pt x="622" y="260"/>
                    <a:pt x="619" y="274"/>
                    <a:pt x="608" y="280"/>
                  </a:cubicBezTo>
                  <a:cubicBezTo>
                    <a:pt x="608" y="274"/>
                    <a:pt x="604" y="263"/>
                    <a:pt x="601" y="263"/>
                  </a:cubicBezTo>
                  <a:cubicBezTo>
                    <a:pt x="596" y="263"/>
                    <a:pt x="594" y="267"/>
                    <a:pt x="587" y="267"/>
                  </a:cubicBezTo>
                  <a:cubicBezTo>
                    <a:pt x="576" y="267"/>
                    <a:pt x="566" y="267"/>
                    <a:pt x="555" y="267"/>
                  </a:cubicBezTo>
                  <a:cubicBezTo>
                    <a:pt x="538" y="267"/>
                    <a:pt x="531" y="255"/>
                    <a:pt x="520" y="247"/>
                  </a:cubicBezTo>
                  <a:cubicBezTo>
                    <a:pt x="516" y="244"/>
                    <a:pt x="510" y="251"/>
                    <a:pt x="507" y="245"/>
                  </a:cubicBezTo>
                  <a:cubicBezTo>
                    <a:pt x="504" y="239"/>
                    <a:pt x="504" y="233"/>
                    <a:pt x="498" y="230"/>
                  </a:cubicBezTo>
                  <a:cubicBezTo>
                    <a:pt x="487" y="224"/>
                    <a:pt x="479" y="228"/>
                    <a:pt x="470" y="218"/>
                  </a:cubicBezTo>
                  <a:cubicBezTo>
                    <a:pt x="461" y="208"/>
                    <a:pt x="453" y="213"/>
                    <a:pt x="436" y="209"/>
                  </a:cubicBezTo>
                  <a:cubicBezTo>
                    <a:pt x="423" y="206"/>
                    <a:pt x="419" y="196"/>
                    <a:pt x="405" y="191"/>
                  </a:cubicBezTo>
                  <a:cubicBezTo>
                    <a:pt x="402" y="190"/>
                    <a:pt x="395" y="191"/>
                    <a:pt x="393" y="186"/>
                  </a:cubicBezTo>
                  <a:cubicBezTo>
                    <a:pt x="390" y="177"/>
                    <a:pt x="391" y="170"/>
                    <a:pt x="389" y="161"/>
                  </a:cubicBezTo>
                  <a:cubicBezTo>
                    <a:pt x="389" y="154"/>
                    <a:pt x="389" y="154"/>
                    <a:pt x="389" y="154"/>
                  </a:cubicBezTo>
                  <a:cubicBezTo>
                    <a:pt x="397" y="154"/>
                    <a:pt x="406" y="155"/>
                    <a:pt x="406" y="145"/>
                  </a:cubicBezTo>
                  <a:cubicBezTo>
                    <a:pt x="406" y="136"/>
                    <a:pt x="395" y="134"/>
                    <a:pt x="395" y="125"/>
                  </a:cubicBezTo>
                  <a:cubicBezTo>
                    <a:pt x="395" y="104"/>
                    <a:pt x="423" y="107"/>
                    <a:pt x="423" y="86"/>
                  </a:cubicBezTo>
                  <a:cubicBezTo>
                    <a:pt x="423" y="78"/>
                    <a:pt x="405" y="64"/>
                    <a:pt x="398" y="64"/>
                  </a:cubicBezTo>
                  <a:cubicBezTo>
                    <a:pt x="386" y="64"/>
                    <a:pt x="380" y="76"/>
                    <a:pt x="367" y="78"/>
                  </a:cubicBezTo>
                  <a:cubicBezTo>
                    <a:pt x="353" y="73"/>
                    <a:pt x="345" y="73"/>
                    <a:pt x="333" y="61"/>
                  </a:cubicBezTo>
                  <a:cubicBezTo>
                    <a:pt x="329" y="57"/>
                    <a:pt x="333" y="46"/>
                    <a:pt x="324" y="44"/>
                  </a:cubicBezTo>
                  <a:cubicBezTo>
                    <a:pt x="313" y="40"/>
                    <a:pt x="306" y="44"/>
                    <a:pt x="306" y="30"/>
                  </a:cubicBezTo>
                  <a:cubicBezTo>
                    <a:pt x="296" y="28"/>
                    <a:pt x="290" y="28"/>
                    <a:pt x="280" y="28"/>
                  </a:cubicBezTo>
                  <a:cubicBezTo>
                    <a:pt x="265" y="28"/>
                    <a:pt x="259" y="42"/>
                    <a:pt x="242" y="42"/>
                  </a:cubicBezTo>
                  <a:cubicBezTo>
                    <a:pt x="224" y="42"/>
                    <a:pt x="241" y="0"/>
                    <a:pt x="226" y="0"/>
                  </a:cubicBezTo>
                  <a:cubicBezTo>
                    <a:pt x="210" y="0"/>
                    <a:pt x="207" y="19"/>
                    <a:pt x="200" y="19"/>
                  </a:cubicBezTo>
                  <a:cubicBezTo>
                    <a:pt x="199" y="19"/>
                    <a:pt x="197" y="20"/>
                    <a:pt x="195" y="19"/>
                  </a:cubicBezTo>
                  <a:cubicBezTo>
                    <a:pt x="189" y="30"/>
                    <a:pt x="177" y="39"/>
                    <a:pt x="163" y="39"/>
                  </a:cubicBezTo>
                  <a:cubicBezTo>
                    <a:pt x="157" y="39"/>
                    <a:pt x="155" y="30"/>
                    <a:pt x="149" y="30"/>
                  </a:cubicBezTo>
                  <a:cubicBezTo>
                    <a:pt x="144" y="30"/>
                    <a:pt x="126" y="37"/>
                    <a:pt x="124" y="27"/>
                  </a:cubicBezTo>
                  <a:cubicBezTo>
                    <a:pt x="117" y="27"/>
                    <a:pt x="120" y="24"/>
                    <a:pt x="112" y="24"/>
                  </a:cubicBezTo>
                  <a:cubicBezTo>
                    <a:pt x="93" y="24"/>
                    <a:pt x="92" y="45"/>
                    <a:pt x="79" y="58"/>
                  </a:cubicBezTo>
                  <a:cubicBezTo>
                    <a:pt x="73" y="65"/>
                    <a:pt x="64" y="65"/>
                    <a:pt x="58" y="71"/>
                  </a:cubicBezTo>
                  <a:cubicBezTo>
                    <a:pt x="53" y="76"/>
                    <a:pt x="49" y="84"/>
                    <a:pt x="40" y="84"/>
                  </a:cubicBezTo>
                  <a:cubicBezTo>
                    <a:pt x="33" y="84"/>
                    <a:pt x="29" y="77"/>
                    <a:pt x="21" y="77"/>
                  </a:cubicBezTo>
                  <a:cubicBezTo>
                    <a:pt x="19" y="77"/>
                    <a:pt x="19" y="81"/>
                    <a:pt x="18" y="82"/>
                  </a:cubicBezTo>
                  <a:cubicBezTo>
                    <a:pt x="12" y="85"/>
                    <a:pt x="0" y="114"/>
                    <a:pt x="0" y="115"/>
                  </a:cubicBezTo>
                  <a:cubicBezTo>
                    <a:pt x="0" y="118"/>
                    <a:pt x="2" y="122"/>
                    <a:pt x="0" y="123"/>
                  </a:cubicBezTo>
                  <a:cubicBezTo>
                    <a:pt x="2" y="127"/>
                    <a:pt x="2" y="129"/>
                    <a:pt x="3" y="133"/>
                  </a:cubicBezTo>
                  <a:cubicBezTo>
                    <a:pt x="3" y="158"/>
                    <a:pt x="3" y="158"/>
                    <a:pt x="3" y="158"/>
                  </a:cubicBezTo>
                  <a:cubicBezTo>
                    <a:pt x="6" y="165"/>
                    <a:pt x="4" y="169"/>
                    <a:pt x="7" y="177"/>
                  </a:cubicBezTo>
                  <a:cubicBezTo>
                    <a:pt x="10" y="184"/>
                    <a:pt x="25" y="177"/>
                    <a:pt x="25" y="190"/>
                  </a:cubicBezTo>
                  <a:cubicBezTo>
                    <a:pt x="25" y="207"/>
                    <a:pt x="8" y="204"/>
                    <a:pt x="8" y="218"/>
                  </a:cubicBezTo>
                  <a:cubicBezTo>
                    <a:pt x="8" y="228"/>
                    <a:pt x="15" y="228"/>
                    <a:pt x="18" y="232"/>
                  </a:cubicBezTo>
                  <a:cubicBezTo>
                    <a:pt x="30" y="259"/>
                    <a:pt x="56" y="263"/>
                    <a:pt x="56" y="297"/>
                  </a:cubicBezTo>
                  <a:cubicBezTo>
                    <a:pt x="36" y="301"/>
                    <a:pt x="24" y="305"/>
                    <a:pt x="24" y="328"/>
                  </a:cubicBezTo>
                  <a:cubicBezTo>
                    <a:pt x="24" y="333"/>
                    <a:pt x="27" y="337"/>
                    <a:pt x="27" y="341"/>
                  </a:cubicBezTo>
                  <a:cubicBezTo>
                    <a:pt x="53" y="340"/>
                    <a:pt x="53" y="340"/>
                    <a:pt x="53" y="340"/>
                  </a:cubicBezTo>
                  <a:cubicBezTo>
                    <a:pt x="55" y="338"/>
                    <a:pt x="57" y="336"/>
                    <a:pt x="60" y="334"/>
                  </a:cubicBezTo>
                  <a:cubicBezTo>
                    <a:pt x="80" y="340"/>
                    <a:pt x="80" y="340"/>
                    <a:pt x="80" y="340"/>
                  </a:cubicBezTo>
                  <a:cubicBezTo>
                    <a:pt x="87" y="340"/>
                    <a:pt x="89" y="333"/>
                    <a:pt x="99" y="333"/>
                  </a:cubicBezTo>
                  <a:cubicBezTo>
                    <a:pt x="107" y="333"/>
                    <a:pt x="113" y="332"/>
                    <a:pt x="121" y="334"/>
                  </a:cubicBezTo>
                  <a:cubicBezTo>
                    <a:pt x="130" y="337"/>
                    <a:pt x="135" y="356"/>
                    <a:pt x="141" y="366"/>
                  </a:cubicBezTo>
                  <a:cubicBezTo>
                    <a:pt x="149" y="378"/>
                    <a:pt x="170" y="394"/>
                    <a:pt x="186" y="394"/>
                  </a:cubicBezTo>
                  <a:cubicBezTo>
                    <a:pt x="192" y="394"/>
                    <a:pt x="197" y="394"/>
                    <a:pt x="203" y="395"/>
                  </a:cubicBezTo>
                  <a:cubicBezTo>
                    <a:pt x="200" y="398"/>
                    <a:pt x="199" y="406"/>
                    <a:pt x="193" y="407"/>
                  </a:cubicBezTo>
                  <a:cubicBezTo>
                    <a:pt x="186" y="410"/>
                    <a:pt x="181" y="406"/>
                    <a:pt x="174" y="410"/>
                  </a:cubicBezTo>
                  <a:cubicBezTo>
                    <a:pt x="186" y="422"/>
                    <a:pt x="195" y="447"/>
                    <a:pt x="218" y="447"/>
                  </a:cubicBezTo>
                  <a:cubicBezTo>
                    <a:pt x="238" y="447"/>
                    <a:pt x="239" y="420"/>
                    <a:pt x="248" y="410"/>
                  </a:cubicBezTo>
                  <a:cubicBezTo>
                    <a:pt x="255" y="410"/>
                    <a:pt x="255" y="410"/>
                    <a:pt x="255" y="410"/>
                  </a:cubicBezTo>
                  <a:cubicBezTo>
                    <a:pt x="255" y="413"/>
                    <a:pt x="250" y="418"/>
                    <a:pt x="250" y="421"/>
                  </a:cubicBezTo>
                  <a:cubicBezTo>
                    <a:pt x="250" y="431"/>
                    <a:pt x="258" y="441"/>
                    <a:pt x="258" y="453"/>
                  </a:cubicBezTo>
                  <a:cubicBezTo>
                    <a:pt x="258" y="464"/>
                    <a:pt x="254" y="465"/>
                    <a:pt x="254" y="477"/>
                  </a:cubicBezTo>
                  <a:lnTo>
                    <a:pt x="257" y="47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16">
              <a:extLst>
                <a:ext uri="{FF2B5EF4-FFF2-40B4-BE49-F238E27FC236}">
                  <a16:creationId xmlns:a16="http://schemas.microsoft.com/office/drawing/2014/main" id="{8A82132A-2ED6-493D-9490-1FA758E055EC}"/>
                </a:ext>
              </a:extLst>
            </p:cNvPr>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7">
              <a:extLst>
                <a:ext uri="{FF2B5EF4-FFF2-40B4-BE49-F238E27FC236}">
                  <a16:creationId xmlns:a16="http://schemas.microsoft.com/office/drawing/2014/main" id="{A61F70B4-23D5-433F-854E-EF8E0CCC9C9E}"/>
                </a:ext>
              </a:extLst>
            </p:cNvPr>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8">
              <a:extLst>
                <a:ext uri="{FF2B5EF4-FFF2-40B4-BE49-F238E27FC236}">
                  <a16:creationId xmlns:a16="http://schemas.microsoft.com/office/drawing/2014/main" id="{511AE11D-D0FE-49EF-BE33-4706734A746A}"/>
                </a:ext>
              </a:extLst>
            </p:cNvPr>
            <p:cNvSpPr>
              <a:spLocks/>
            </p:cNvSpPr>
            <p:nvPr/>
          </p:nvSpPr>
          <p:spPr bwMode="auto">
            <a:xfrm>
              <a:off x="8742895" y="4179245"/>
              <a:ext cx="156105" cy="192834"/>
            </a:xfrm>
            <a:custGeom>
              <a:avLst/>
              <a:gdLst>
                <a:gd name="T0" fmla="*/ 55 w 137"/>
                <a:gd name="T1" fmla="*/ 61 h 168"/>
                <a:gd name="T2" fmla="*/ 46 w 137"/>
                <a:gd name="T3" fmla="*/ 69 h 168"/>
                <a:gd name="T4" fmla="*/ 30 w 137"/>
                <a:gd name="T5" fmla="*/ 42 h 168"/>
                <a:gd name="T6" fmla="*/ 55 w 137"/>
                <a:gd name="T7" fmla="*/ 30 h 168"/>
                <a:gd name="T8" fmla="*/ 84 w 137"/>
                <a:gd name="T9" fmla="*/ 26 h 168"/>
                <a:gd name="T10" fmla="*/ 111 w 137"/>
                <a:gd name="T11" fmla="*/ 32 h 168"/>
                <a:gd name="T12" fmla="*/ 133 w 137"/>
                <a:gd name="T13" fmla="*/ 7 h 168"/>
                <a:gd name="T14" fmla="*/ 137 w 137"/>
                <a:gd name="T15" fmla="*/ 0 h 168"/>
                <a:gd name="T16" fmla="*/ 133 w 137"/>
                <a:gd name="T17" fmla="*/ 0 h 168"/>
                <a:gd name="T18" fmla="*/ 108 w 137"/>
                <a:gd name="T19" fmla="*/ 19 h 168"/>
                <a:gd name="T20" fmla="*/ 102 w 137"/>
                <a:gd name="T21" fmla="*/ 19 h 168"/>
                <a:gd name="T22" fmla="*/ 49 w 137"/>
                <a:gd name="T23" fmla="*/ 9 h 168"/>
                <a:gd name="T24" fmla="*/ 20 w 137"/>
                <a:gd name="T25" fmla="*/ 54 h 168"/>
                <a:gd name="T26" fmla="*/ 14 w 137"/>
                <a:gd name="T27" fmla="*/ 66 h 168"/>
                <a:gd name="T28" fmla="*/ 0 w 137"/>
                <a:gd name="T29" fmla="*/ 109 h 168"/>
                <a:gd name="T30" fmla="*/ 15 w 137"/>
                <a:gd name="T31" fmla="*/ 119 h 168"/>
                <a:gd name="T32" fmla="*/ 15 w 137"/>
                <a:gd name="T33" fmla="*/ 158 h 168"/>
                <a:gd name="T34" fmla="*/ 27 w 137"/>
                <a:gd name="T35" fmla="*/ 168 h 168"/>
                <a:gd name="T36" fmla="*/ 39 w 137"/>
                <a:gd name="T37" fmla="*/ 136 h 168"/>
                <a:gd name="T38" fmla="*/ 32 w 137"/>
                <a:gd name="T39" fmla="*/ 110 h 168"/>
                <a:gd name="T40" fmla="*/ 43 w 137"/>
                <a:gd name="T41" fmla="*/ 100 h 168"/>
                <a:gd name="T42" fmla="*/ 49 w 137"/>
                <a:gd name="T43" fmla="*/ 100 h 168"/>
                <a:gd name="T44" fmla="*/ 46 w 137"/>
                <a:gd name="T45" fmla="*/ 117 h 168"/>
                <a:gd name="T46" fmla="*/ 58 w 137"/>
                <a:gd name="T47" fmla="*/ 142 h 168"/>
                <a:gd name="T48" fmla="*/ 58 w 137"/>
                <a:gd name="T49" fmla="*/ 149 h 168"/>
                <a:gd name="T50" fmla="*/ 68 w 137"/>
                <a:gd name="T51" fmla="*/ 149 h 168"/>
                <a:gd name="T52" fmla="*/ 85 w 137"/>
                <a:gd name="T53" fmla="*/ 132 h 168"/>
                <a:gd name="T54" fmla="*/ 74 w 137"/>
                <a:gd name="T55" fmla="*/ 118 h 168"/>
                <a:gd name="T56" fmla="*/ 77 w 137"/>
                <a:gd name="T57" fmla="*/ 113 h 168"/>
                <a:gd name="T58" fmla="*/ 58 w 137"/>
                <a:gd name="T59" fmla="*/ 80 h 168"/>
                <a:gd name="T60" fmla="*/ 98 w 137"/>
                <a:gd name="T61" fmla="*/ 57 h 168"/>
                <a:gd name="T62" fmla="*/ 98 w 137"/>
                <a:gd name="T63" fmla="*/ 50 h 168"/>
                <a:gd name="T64" fmla="*/ 53 w 137"/>
                <a:gd name="T65" fmla="*/ 65 h 168"/>
                <a:gd name="T66" fmla="*/ 55 w 137"/>
                <a:gd name="T67" fmla="*/ 6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8">
                  <a:moveTo>
                    <a:pt x="55" y="61"/>
                  </a:moveTo>
                  <a:cubicBezTo>
                    <a:pt x="51" y="65"/>
                    <a:pt x="51" y="69"/>
                    <a:pt x="46" y="69"/>
                  </a:cubicBezTo>
                  <a:cubicBezTo>
                    <a:pt x="35" y="69"/>
                    <a:pt x="30" y="54"/>
                    <a:pt x="30" y="42"/>
                  </a:cubicBezTo>
                  <a:cubicBezTo>
                    <a:pt x="30" y="26"/>
                    <a:pt x="42" y="30"/>
                    <a:pt x="55" y="30"/>
                  </a:cubicBezTo>
                  <a:cubicBezTo>
                    <a:pt x="68" y="30"/>
                    <a:pt x="73" y="26"/>
                    <a:pt x="84" y="26"/>
                  </a:cubicBezTo>
                  <a:cubicBezTo>
                    <a:pt x="94" y="26"/>
                    <a:pt x="101" y="32"/>
                    <a:pt x="111" y="32"/>
                  </a:cubicBezTo>
                  <a:cubicBezTo>
                    <a:pt x="126" y="32"/>
                    <a:pt x="131" y="19"/>
                    <a:pt x="133" y="7"/>
                  </a:cubicBezTo>
                  <a:cubicBezTo>
                    <a:pt x="136" y="7"/>
                    <a:pt x="136" y="3"/>
                    <a:pt x="137" y="0"/>
                  </a:cubicBezTo>
                  <a:cubicBezTo>
                    <a:pt x="133" y="0"/>
                    <a:pt x="133" y="0"/>
                    <a:pt x="133" y="0"/>
                  </a:cubicBezTo>
                  <a:cubicBezTo>
                    <a:pt x="123" y="7"/>
                    <a:pt x="113" y="14"/>
                    <a:pt x="108" y="19"/>
                  </a:cubicBezTo>
                  <a:cubicBezTo>
                    <a:pt x="102" y="19"/>
                    <a:pt x="102" y="19"/>
                    <a:pt x="102" y="19"/>
                  </a:cubicBezTo>
                  <a:cubicBezTo>
                    <a:pt x="49" y="9"/>
                    <a:pt x="49" y="9"/>
                    <a:pt x="49" y="9"/>
                  </a:cubicBezTo>
                  <a:cubicBezTo>
                    <a:pt x="30" y="9"/>
                    <a:pt x="20" y="35"/>
                    <a:pt x="20" y="54"/>
                  </a:cubicBezTo>
                  <a:cubicBezTo>
                    <a:pt x="20" y="59"/>
                    <a:pt x="14" y="63"/>
                    <a:pt x="14" y="66"/>
                  </a:cubicBezTo>
                  <a:cubicBezTo>
                    <a:pt x="8" y="84"/>
                    <a:pt x="0" y="92"/>
                    <a:pt x="0" y="109"/>
                  </a:cubicBezTo>
                  <a:cubicBezTo>
                    <a:pt x="0" y="119"/>
                    <a:pt x="11" y="119"/>
                    <a:pt x="15" y="119"/>
                  </a:cubicBezTo>
                  <a:cubicBezTo>
                    <a:pt x="15" y="132"/>
                    <a:pt x="15" y="149"/>
                    <a:pt x="15" y="158"/>
                  </a:cubicBezTo>
                  <a:cubicBezTo>
                    <a:pt x="15" y="162"/>
                    <a:pt x="21" y="168"/>
                    <a:pt x="27" y="168"/>
                  </a:cubicBezTo>
                  <a:cubicBezTo>
                    <a:pt x="36" y="168"/>
                    <a:pt x="39" y="140"/>
                    <a:pt x="39" y="136"/>
                  </a:cubicBezTo>
                  <a:cubicBezTo>
                    <a:pt x="39" y="126"/>
                    <a:pt x="32" y="120"/>
                    <a:pt x="32" y="110"/>
                  </a:cubicBezTo>
                  <a:cubicBezTo>
                    <a:pt x="32" y="104"/>
                    <a:pt x="38" y="100"/>
                    <a:pt x="43" y="100"/>
                  </a:cubicBezTo>
                  <a:cubicBezTo>
                    <a:pt x="45" y="100"/>
                    <a:pt x="47" y="101"/>
                    <a:pt x="49" y="100"/>
                  </a:cubicBezTo>
                  <a:cubicBezTo>
                    <a:pt x="46" y="117"/>
                    <a:pt x="46" y="117"/>
                    <a:pt x="46" y="117"/>
                  </a:cubicBezTo>
                  <a:cubicBezTo>
                    <a:pt x="46" y="127"/>
                    <a:pt x="58" y="131"/>
                    <a:pt x="58" y="142"/>
                  </a:cubicBezTo>
                  <a:cubicBezTo>
                    <a:pt x="58" y="144"/>
                    <a:pt x="59" y="146"/>
                    <a:pt x="58" y="149"/>
                  </a:cubicBezTo>
                  <a:cubicBezTo>
                    <a:pt x="68" y="149"/>
                    <a:pt x="68" y="149"/>
                    <a:pt x="68" y="149"/>
                  </a:cubicBezTo>
                  <a:cubicBezTo>
                    <a:pt x="68" y="140"/>
                    <a:pt x="85" y="141"/>
                    <a:pt x="85" y="132"/>
                  </a:cubicBezTo>
                  <a:cubicBezTo>
                    <a:pt x="82" y="131"/>
                    <a:pt x="74" y="123"/>
                    <a:pt x="74" y="118"/>
                  </a:cubicBezTo>
                  <a:cubicBezTo>
                    <a:pt x="74" y="116"/>
                    <a:pt x="76" y="115"/>
                    <a:pt x="77" y="113"/>
                  </a:cubicBezTo>
                  <a:cubicBezTo>
                    <a:pt x="73" y="111"/>
                    <a:pt x="58" y="82"/>
                    <a:pt x="58" y="80"/>
                  </a:cubicBezTo>
                  <a:cubicBezTo>
                    <a:pt x="79" y="80"/>
                    <a:pt x="81" y="62"/>
                    <a:pt x="98" y="57"/>
                  </a:cubicBezTo>
                  <a:cubicBezTo>
                    <a:pt x="98" y="50"/>
                    <a:pt x="98" y="50"/>
                    <a:pt x="98" y="50"/>
                  </a:cubicBezTo>
                  <a:cubicBezTo>
                    <a:pt x="94" y="49"/>
                    <a:pt x="54" y="62"/>
                    <a:pt x="53" y="65"/>
                  </a:cubicBezTo>
                  <a:lnTo>
                    <a:pt x="55" y="6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9">
              <a:extLst>
                <a:ext uri="{FF2B5EF4-FFF2-40B4-BE49-F238E27FC236}">
                  <a16:creationId xmlns:a16="http://schemas.microsoft.com/office/drawing/2014/main" id="{65E910F6-70E1-401B-BBA9-A4A4BBCB928F}"/>
                </a:ext>
              </a:extLst>
            </p:cNvPr>
            <p:cNvSpPr>
              <a:spLocks/>
            </p:cNvSpPr>
            <p:nvPr/>
          </p:nvSpPr>
          <p:spPr bwMode="auto">
            <a:xfrm>
              <a:off x="8415381" y="4375139"/>
              <a:ext cx="252522" cy="78052"/>
            </a:xfrm>
            <a:custGeom>
              <a:avLst/>
              <a:gdLst>
                <a:gd name="T0" fmla="*/ 212 w 220"/>
                <a:gd name="T1" fmla="*/ 65 h 68"/>
                <a:gd name="T2" fmla="*/ 196 w 220"/>
                <a:gd name="T3" fmla="*/ 60 h 68"/>
                <a:gd name="T4" fmla="*/ 196 w 220"/>
                <a:gd name="T5" fmla="*/ 68 h 68"/>
                <a:gd name="T6" fmla="*/ 116 w 220"/>
                <a:gd name="T7" fmla="*/ 56 h 68"/>
                <a:gd name="T8" fmla="*/ 97 w 220"/>
                <a:gd name="T9" fmla="*/ 45 h 68"/>
                <a:gd name="T10" fmla="*/ 55 w 220"/>
                <a:gd name="T11" fmla="*/ 40 h 68"/>
                <a:gd name="T12" fmla="*/ 25 w 220"/>
                <a:gd name="T13" fmla="*/ 36 h 68"/>
                <a:gd name="T14" fmla="*/ 0 w 220"/>
                <a:gd name="T15" fmla="*/ 18 h 68"/>
                <a:gd name="T16" fmla="*/ 19 w 220"/>
                <a:gd name="T17" fmla="*/ 2 h 68"/>
                <a:gd name="T18" fmla="*/ 25 w 220"/>
                <a:gd name="T19" fmla="*/ 5 h 68"/>
                <a:gd name="T20" fmla="*/ 37 w 220"/>
                <a:gd name="T21" fmla="*/ 0 h 68"/>
                <a:gd name="T22" fmla="*/ 94 w 220"/>
                <a:gd name="T23" fmla="*/ 26 h 68"/>
                <a:gd name="T24" fmla="*/ 117 w 220"/>
                <a:gd name="T25" fmla="*/ 14 h 68"/>
                <a:gd name="T26" fmla="*/ 151 w 220"/>
                <a:gd name="T27" fmla="*/ 28 h 68"/>
                <a:gd name="T28" fmla="*/ 174 w 220"/>
                <a:gd name="T29" fmla="*/ 25 h 68"/>
                <a:gd name="T30" fmla="*/ 180 w 220"/>
                <a:gd name="T31" fmla="*/ 25 h 68"/>
                <a:gd name="T32" fmla="*/ 152 w 220"/>
                <a:gd name="T33" fmla="*/ 30 h 68"/>
                <a:gd name="T34" fmla="*/ 184 w 220"/>
                <a:gd name="T35" fmla="*/ 41 h 68"/>
                <a:gd name="T36" fmla="*/ 190 w 220"/>
                <a:gd name="T37" fmla="*/ 48 h 68"/>
                <a:gd name="T38" fmla="*/ 208 w 220"/>
                <a:gd name="T39" fmla="*/ 49 h 68"/>
                <a:gd name="T40" fmla="*/ 220 w 220"/>
                <a:gd name="T41" fmla="*/ 57 h 68"/>
                <a:gd name="T42" fmla="*/ 212 w 220"/>
                <a:gd name="T43"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68">
                  <a:moveTo>
                    <a:pt x="212" y="65"/>
                  </a:moveTo>
                  <a:cubicBezTo>
                    <a:pt x="204" y="65"/>
                    <a:pt x="205" y="60"/>
                    <a:pt x="196" y="60"/>
                  </a:cubicBezTo>
                  <a:cubicBezTo>
                    <a:pt x="194" y="60"/>
                    <a:pt x="195" y="65"/>
                    <a:pt x="196" y="68"/>
                  </a:cubicBezTo>
                  <a:cubicBezTo>
                    <a:pt x="171" y="57"/>
                    <a:pt x="145" y="56"/>
                    <a:pt x="116" y="56"/>
                  </a:cubicBezTo>
                  <a:cubicBezTo>
                    <a:pt x="107" y="56"/>
                    <a:pt x="104" y="45"/>
                    <a:pt x="97" y="45"/>
                  </a:cubicBezTo>
                  <a:cubicBezTo>
                    <a:pt x="82" y="45"/>
                    <a:pt x="70" y="45"/>
                    <a:pt x="55" y="40"/>
                  </a:cubicBezTo>
                  <a:cubicBezTo>
                    <a:pt x="44" y="36"/>
                    <a:pt x="32" y="44"/>
                    <a:pt x="25" y="36"/>
                  </a:cubicBezTo>
                  <a:cubicBezTo>
                    <a:pt x="17" y="28"/>
                    <a:pt x="11" y="18"/>
                    <a:pt x="0" y="18"/>
                  </a:cubicBezTo>
                  <a:cubicBezTo>
                    <a:pt x="0" y="16"/>
                    <a:pt x="14" y="2"/>
                    <a:pt x="19" y="2"/>
                  </a:cubicBezTo>
                  <a:cubicBezTo>
                    <a:pt x="21" y="2"/>
                    <a:pt x="22" y="5"/>
                    <a:pt x="25" y="5"/>
                  </a:cubicBezTo>
                  <a:cubicBezTo>
                    <a:pt x="29" y="5"/>
                    <a:pt x="32" y="0"/>
                    <a:pt x="37" y="0"/>
                  </a:cubicBezTo>
                  <a:cubicBezTo>
                    <a:pt x="60" y="0"/>
                    <a:pt x="69" y="26"/>
                    <a:pt x="94" y="26"/>
                  </a:cubicBezTo>
                  <a:cubicBezTo>
                    <a:pt x="106" y="26"/>
                    <a:pt x="108" y="14"/>
                    <a:pt x="117" y="14"/>
                  </a:cubicBezTo>
                  <a:cubicBezTo>
                    <a:pt x="132" y="14"/>
                    <a:pt x="138" y="28"/>
                    <a:pt x="151" y="28"/>
                  </a:cubicBezTo>
                  <a:cubicBezTo>
                    <a:pt x="174" y="25"/>
                    <a:pt x="174" y="25"/>
                    <a:pt x="174" y="25"/>
                  </a:cubicBezTo>
                  <a:cubicBezTo>
                    <a:pt x="180" y="25"/>
                    <a:pt x="180" y="25"/>
                    <a:pt x="180" y="25"/>
                  </a:cubicBezTo>
                  <a:cubicBezTo>
                    <a:pt x="179" y="29"/>
                    <a:pt x="153" y="31"/>
                    <a:pt x="152" y="30"/>
                  </a:cubicBezTo>
                  <a:cubicBezTo>
                    <a:pt x="160" y="39"/>
                    <a:pt x="170" y="41"/>
                    <a:pt x="184" y="41"/>
                  </a:cubicBezTo>
                  <a:cubicBezTo>
                    <a:pt x="188" y="41"/>
                    <a:pt x="188" y="46"/>
                    <a:pt x="190" y="48"/>
                  </a:cubicBezTo>
                  <a:cubicBezTo>
                    <a:pt x="195" y="53"/>
                    <a:pt x="201" y="47"/>
                    <a:pt x="208" y="49"/>
                  </a:cubicBezTo>
                  <a:cubicBezTo>
                    <a:pt x="215" y="52"/>
                    <a:pt x="215" y="54"/>
                    <a:pt x="220" y="57"/>
                  </a:cubicBezTo>
                  <a:cubicBezTo>
                    <a:pt x="219" y="60"/>
                    <a:pt x="213" y="65"/>
                    <a:pt x="212" y="6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20">
              <a:extLst>
                <a:ext uri="{FF2B5EF4-FFF2-40B4-BE49-F238E27FC236}">
                  <a16:creationId xmlns:a16="http://schemas.microsoft.com/office/drawing/2014/main" id="{30F3059B-2410-449B-B582-63CF698E84FE}"/>
                </a:ext>
              </a:extLst>
            </p:cNvPr>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21">
              <a:extLst>
                <a:ext uri="{FF2B5EF4-FFF2-40B4-BE49-F238E27FC236}">
                  <a16:creationId xmlns:a16="http://schemas.microsoft.com/office/drawing/2014/main" id="{E7F25465-72AB-4AB1-94BC-13FEA275F006}"/>
                </a:ext>
              </a:extLst>
            </p:cNvPr>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Freeform 22">
              <a:extLst>
                <a:ext uri="{FF2B5EF4-FFF2-40B4-BE49-F238E27FC236}">
                  <a16:creationId xmlns:a16="http://schemas.microsoft.com/office/drawing/2014/main" id="{65D68D0D-1711-431A-BFCF-D697F05A7D62}"/>
                </a:ext>
              </a:extLst>
            </p:cNvPr>
            <p:cNvSpPr>
              <a:spLocks/>
            </p:cNvSpPr>
            <p:nvPr/>
          </p:nvSpPr>
          <p:spPr bwMode="auto">
            <a:xfrm>
              <a:off x="8752077" y="4463904"/>
              <a:ext cx="38261" cy="30608"/>
            </a:xfrm>
            <a:custGeom>
              <a:avLst/>
              <a:gdLst>
                <a:gd name="T0" fmla="*/ 24 w 34"/>
                <a:gd name="T1" fmla="*/ 26 h 26"/>
                <a:gd name="T2" fmla="*/ 20 w 34"/>
                <a:gd name="T3" fmla="*/ 15 h 26"/>
                <a:gd name="T4" fmla="*/ 0 w 34"/>
                <a:gd name="T5" fmla="*/ 6 h 26"/>
                <a:gd name="T6" fmla="*/ 15 w 34"/>
                <a:gd name="T7" fmla="*/ 2 h 26"/>
                <a:gd name="T8" fmla="*/ 22 w 34"/>
                <a:gd name="T9" fmla="*/ 2 h 26"/>
                <a:gd name="T10" fmla="*/ 34 w 34"/>
                <a:gd name="T11" fmla="*/ 20 h 26"/>
                <a:gd name="T12" fmla="*/ 28 w 34"/>
                <a:gd name="T13" fmla="*/ 26 h 26"/>
                <a:gd name="T14" fmla="*/ 24 w 3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24" y="26"/>
                  </a:moveTo>
                  <a:cubicBezTo>
                    <a:pt x="21" y="26"/>
                    <a:pt x="20" y="18"/>
                    <a:pt x="20" y="15"/>
                  </a:cubicBezTo>
                  <a:cubicBezTo>
                    <a:pt x="12" y="15"/>
                    <a:pt x="0" y="14"/>
                    <a:pt x="0" y="6"/>
                  </a:cubicBezTo>
                  <a:cubicBezTo>
                    <a:pt x="0" y="0"/>
                    <a:pt x="9" y="2"/>
                    <a:pt x="15" y="2"/>
                  </a:cubicBezTo>
                  <a:cubicBezTo>
                    <a:pt x="17" y="2"/>
                    <a:pt x="20" y="2"/>
                    <a:pt x="22" y="2"/>
                  </a:cubicBezTo>
                  <a:cubicBezTo>
                    <a:pt x="22" y="13"/>
                    <a:pt x="34" y="10"/>
                    <a:pt x="34" y="20"/>
                  </a:cubicBezTo>
                  <a:cubicBezTo>
                    <a:pt x="34" y="22"/>
                    <a:pt x="30" y="26"/>
                    <a:pt x="28" y="26"/>
                  </a:cubicBezTo>
                  <a:cubicBezTo>
                    <a:pt x="27" y="26"/>
                    <a:pt x="25" y="26"/>
                    <a:pt x="24" y="2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23">
              <a:extLst>
                <a:ext uri="{FF2B5EF4-FFF2-40B4-BE49-F238E27FC236}">
                  <a16:creationId xmlns:a16="http://schemas.microsoft.com/office/drawing/2014/main" id="{97F940BC-63AF-4ABC-9D14-2A7C52A8EEC0}"/>
                </a:ext>
              </a:extLst>
            </p:cNvPr>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24">
              <a:extLst>
                <a:ext uri="{FF2B5EF4-FFF2-40B4-BE49-F238E27FC236}">
                  <a16:creationId xmlns:a16="http://schemas.microsoft.com/office/drawing/2014/main" id="{384D11FB-05F3-4B0D-AEF4-DB0CAD67AC32}"/>
                </a:ext>
              </a:extLst>
            </p:cNvPr>
            <p:cNvSpPr>
              <a:spLocks/>
            </p:cNvSpPr>
            <p:nvPr/>
          </p:nvSpPr>
          <p:spPr bwMode="auto">
            <a:xfrm>
              <a:off x="8860739" y="4440947"/>
              <a:ext cx="88765" cy="55095"/>
            </a:xfrm>
            <a:custGeom>
              <a:avLst/>
              <a:gdLst>
                <a:gd name="T0" fmla="*/ 33 w 77"/>
                <a:gd name="T1" fmla="*/ 23 h 47"/>
                <a:gd name="T2" fmla="*/ 30 w 77"/>
                <a:gd name="T3" fmla="*/ 34 h 47"/>
                <a:gd name="T4" fmla="*/ 5 w 77"/>
                <a:gd name="T5" fmla="*/ 47 h 47"/>
                <a:gd name="T6" fmla="*/ 0 w 77"/>
                <a:gd name="T7" fmla="*/ 40 h 47"/>
                <a:gd name="T8" fmla="*/ 26 w 77"/>
                <a:gd name="T9" fmla="*/ 18 h 47"/>
                <a:gd name="T10" fmla="*/ 30 w 77"/>
                <a:gd name="T11" fmla="*/ 11 h 47"/>
                <a:gd name="T12" fmla="*/ 77 w 77"/>
                <a:gd name="T13" fmla="*/ 5 h 47"/>
                <a:gd name="T14" fmla="*/ 33 w 7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7">
                  <a:moveTo>
                    <a:pt x="33" y="23"/>
                  </a:moveTo>
                  <a:cubicBezTo>
                    <a:pt x="29" y="23"/>
                    <a:pt x="33" y="31"/>
                    <a:pt x="30" y="34"/>
                  </a:cubicBezTo>
                  <a:cubicBezTo>
                    <a:pt x="26" y="38"/>
                    <a:pt x="14" y="47"/>
                    <a:pt x="5" y="47"/>
                  </a:cubicBezTo>
                  <a:cubicBezTo>
                    <a:pt x="2" y="47"/>
                    <a:pt x="0" y="43"/>
                    <a:pt x="0" y="40"/>
                  </a:cubicBezTo>
                  <a:cubicBezTo>
                    <a:pt x="0" y="22"/>
                    <a:pt x="14" y="22"/>
                    <a:pt x="26" y="18"/>
                  </a:cubicBezTo>
                  <a:cubicBezTo>
                    <a:pt x="28" y="18"/>
                    <a:pt x="28" y="13"/>
                    <a:pt x="30" y="11"/>
                  </a:cubicBezTo>
                  <a:cubicBezTo>
                    <a:pt x="37" y="3"/>
                    <a:pt x="70" y="0"/>
                    <a:pt x="77" y="5"/>
                  </a:cubicBezTo>
                  <a:cubicBezTo>
                    <a:pt x="70" y="17"/>
                    <a:pt x="45" y="23"/>
                    <a:pt x="33" y="2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25">
              <a:extLst>
                <a:ext uri="{FF2B5EF4-FFF2-40B4-BE49-F238E27FC236}">
                  <a16:creationId xmlns:a16="http://schemas.microsoft.com/office/drawing/2014/main" id="{B8C2B648-E43B-428A-8A16-8DE23C924CDA}"/>
                </a:ext>
              </a:extLst>
            </p:cNvPr>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26">
              <a:extLst>
                <a:ext uri="{FF2B5EF4-FFF2-40B4-BE49-F238E27FC236}">
                  <a16:creationId xmlns:a16="http://schemas.microsoft.com/office/drawing/2014/main" id="{C305AD6A-599C-43BE-B672-799FCCA76A86}"/>
                </a:ext>
              </a:extLst>
            </p:cNvPr>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27">
              <a:extLst>
                <a:ext uri="{FF2B5EF4-FFF2-40B4-BE49-F238E27FC236}">
                  <a16:creationId xmlns:a16="http://schemas.microsoft.com/office/drawing/2014/main" id="{D187B3F8-C564-4C7E-BE31-0DBFDF96838E}"/>
                </a:ext>
              </a:extLst>
            </p:cNvPr>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Freeform 28">
              <a:extLst>
                <a:ext uri="{FF2B5EF4-FFF2-40B4-BE49-F238E27FC236}">
                  <a16:creationId xmlns:a16="http://schemas.microsoft.com/office/drawing/2014/main" id="{E2675AF2-E0E2-4944-8340-407458108F83}"/>
                </a:ext>
              </a:extLst>
            </p:cNvPr>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Freeform 29">
              <a:extLst>
                <a:ext uri="{FF2B5EF4-FFF2-40B4-BE49-F238E27FC236}">
                  <a16:creationId xmlns:a16="http://schemas.microsoft.com/office/drawing/2014/main" id="{08684AEC-B380-428F-8E9F-EE3C97167589}"/>
                </a:ext>
              </a:extLst>
            </p:cNvPr>
            <p:cNvSpPr>
              <a:spLocks/>
            </p:cNvSpPr>
            <p:nvPr/>
          </p:nvSpPr>
          <p:spPr bwMode="auto">
            <a:xfrm>
              <a:off x="9479036" y="4330757"/>
              <a:ext cx="97948" cy="59687"/>
            </a:xfrm>
            <a:custGeom>
              <a:avLst/>
              <a:gdLst>
                <a:gd name="T0" fmla="*/ 22 w 85"/>
                <a:gd name="T1" fmla="*/ 48 h 52"/>
                <a:gd name="T2" fmla="*/ 0 w 85"/>
                <a:gd name="T3" fmla="*/ 32 h 52"/>
                <a:gd name="T4" fmla="*/ 23 w 85"/>
                <a:gd name="T5" fmla="*/ 32 h 52"/>
                <a:gd name="T6" fmla="*/ 32 w 85"/>
                <a:gd name="T7" fmla="*/ 30 h 52"/>
                <a:gd name="T8" fmla="*/ 61 w 85"/>
                <a:gd name="T9" fmla="*/ 23 h 52"/>
                <a:gd name="T10" fmla="*/ 78 w 85"/>
                <a:gd name="T11" fmla="*/ 0 h 52"/>
                <a:gd name="T12" fmla="*/ 85 w 85"/>
                <a:gd name="T13" fmla="*/ 12 h 52"/>
                <a:gd name="T14" fmla="*/ 69 w 85"/>
                <a:gd name="T15" fmla="*/ 40 h 52"/>
                <a:gd name="T16" fmla="*/ 32 w 85"/>
                <a:gd name="T17" fmla="*/ 52 h 52"/>
                <a:gd name="T18" fmla="*/ 19 w 85"/>
                <a:gd name="T19" fmla="*/ 44 h 52"/>
                <a:gd name="T20" fmla="*/ 22 w 85"/>
                <a:gd name="T2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2">
                  <a:moveTo>
                    <a:pt x="22" y="48"/>
                  </a:moveTo>
                  <a:cubicBezTo>
                    <a:pt x="16" y="40"/>
                    <a:pt x="3" y="42"/>
                    <a:pt x="0" y="32"/>
                  </a:cubicBezTo>
                  <a:cubicBezTo>
                    <a:pt x="23" y="32"/>
                    <a:pt x="23" y="32"/>
                    <a:pt x="23" y="32"/>
                  </a:cubicBezTo>
                  <a:cubicBezTo>
                    <a:pt x="25" y="33"/>
                    <a:pt x="32" y="30"/>
                    <a:pt x="32" y="30"/>
                  </a:cubicBezTo>
                  <a:cubicBezTo>
                    <a:pt x="43" y="26"/>
                    <a:pt x="54" y="26"/>
                    <a:pt x="61" y="23"/>
                  </a:cubicBezTo>
                  <a:cubicBezTo>
                    <a:pt x="72" y="18"/>
                    <a:pt x="67" y="0"/>
                    <a:pt x="78" y="0"/>
                  </a:cubicBezTo>
                  <a:cubicBezTo>
                    <a:pt x="82" y="0"/>
                    <a:pt x="85" y="7"/>
                    <a:pt x="85" y="12"/>
                  </a:cubicBezTo>
                  <a:cubicBezTo>
                    <a:pt x="85" y="29"/>
                    <a:pt x="69" y="26"/>
                    <a:pt x="69" y="40"/>
                  </a:cubicBezTo>
                  <a:cubicBezTo>
                    <a:pt x="55" y="43"/>
                    <a:pt x="48" y="52"/>
                    <a:pt x="32" y="52"/>
                  </a:cubicBezTo>
                  <a:cubicBezTo>
                    <a:pt x="29" y="52"/>
                    <a:pt x="19" y="46"/>
                    <a:pt x="19" y="44"/>
                  </a:cubicBezTo>
                  <a:lnTo>
                    <a:pt x="22" y="4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Freeform 30">
              <a:extLst>
                <a:ext uri="{FF2B5EF4-FFF2-40B4-BE49-F238E27FC236}">
                  <a16:creationId xmlns:a16="http://schemas.microsoft.com/office/drawing/2014/main" id="{E45D3D3B-1274-4FCE-B11E-00B32A648D8D}"/>
                </a:ext>
              </a:extLst>
            </p:cNvPr>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Freeform 31">
              <a:extLst>
                <a:ext uri="{FF2B5EF4-FFF2-40B4-BE49-F238E27FC236}">
                  <a16:creationId xmlns:a16="http://schemas.microsoft.com/office/drawing/2014/main" id="{6923B2C5-F0B3-4384-9F62-461A1EA3D197}"/>
                </a:ext>
              </a:extLst>
            </p:cNvPr>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Freeform 32">
              <a:extLst>
                <a:ext uri="{FF2B5EF4-FFF2-40B4-BE49-F238E27FC236}">
                  <a16:creationId xmlns:a16="http://schemas.microsoft.com/office/drawing/2014/main" id="{ACE31943-F9E3-4B3A-9BA1-048E4EC05168}"/>
                </a:ext>
              </a:extLst>
            </p:cNvPr>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33">
              <a:extLst>
                <a:ext uri="{FF2B5EF4-FFF2-40B4-BE49-F238E27FC236}">
                  <a16:creationId xmlns:a16="http://schemas.microsoft.com/office/drawing/2014/main" id="{2500BB16-9440-46C8-91CE-685F266D1517}"/>
                </a:ext>
              </a:extLst>
            </p:cNvPr>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34">
              <a:extLst>
                <a:ext uri="{FF2B5EF4-FFF2-40B4-BE49-F238E27FC236}">
                  <a16:creationId xmlns:a16="http://schemas.microsoft.com/office/drawing/2014/main" id="{BDD00CBD-9C09-4A45-A35B-3EE47819DF0D}"/>
                </a:ext>
              </a:extLst>
            </p:cNvPr>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35">
              <a:extLst>
                <a:ext uri="{FF2B5EF4-FFF2-40B4-BE49-F238E27FC236}">
                  <a16:creationId xmlns:a16="http://schemas.microsoft.com/office/drawing/2014/main" id="{5052D08E-AAE7-4E7B-BFD5-E5205BC850E8}"/>
                </a:ext>
              </a:extLst>
            </p:cNvPr>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36">
              <a:extLst>
                <a:ext uri="{FF2B5EF4-FFF2-40B4-BE49-F238E27FC236}">
                  <a16:creationId xmlns:a16="http://schemas.microsoft.com/office/drawing/2014/main" id="{62B8168B-BB65-4E83-93F1-09FFB8AF5896}"/>
                </a:ext>
              </a:extLst>
            </p:cNvPr>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37">
              <a:extLst>
                <a:ext uri="{FF2B5EF4-FFF2-40B4-BE49-F238E27FC236}">
                  <a16:creationId xmlns:a16="http://schemas.microsoft.com/office/drawing/2014/main" id="{91135DA3-0B75-4E3C-A655-16D889692A33}"/>
                </a:ext>
              </a:extLst>
            </p:cNvPr>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38">
              <a:extLst>
                <a:ext uri="{FF2B5EF4-FFF2-40B4-BE49-F238E27FC236}">
                  <a16:creationId xmlns:a16="http://schemas.microsoft.com/office/drawing/2014/main" id="{FB1C716F-4E1C-4610-BFB9-5BD5493C6117}"/>
                </a:ext>
              </a:extLst>
            </p:cNvPr>
            <p:cNvSpPr>
              <a:spLocks/>
            </p:cNvSpPr>
            <p:nvPr/>
          </p:nvSpPr>
          <p:spPr bwMode="auto">
            <a:xfrm>
              <a:off x="9381088" y="5336246"/>
              <a:ext cx="94887" cy="102538"/>
            </a:xfrm>
            <a:custGeom>
              <a:avLst/>
              <a:gdLst>
                <a:gd name="T0" fmla="*/ 42 w 83"/>
                <a:gd name="T1" fmla="*/ 13 h 89"/>
                <a:gd name="T2" fmla="*/ 75 w 83"/>
                <a:gd name="T3" fmla="*/ 5 h 89"/>
                <a:gd name="T4" fmla="*/ 83 w 83"/>
                <a:gd name="T5" fmla="*/ 29 h 89"/>
                <a:gd name="T6" fmla="*/ 48 w 83"/>
                <a:gd name="T7" fmla="*/ 89 h 89"/>
                <a:gd name="T8" fmla="*/ 0 w 83"/>
                <a:gd name="T9" fmla="*/ 13 h 89"/>
                <a:gd name="T10" fmla="*/ 42 w 83"/>
                <a:gd name="T11" fmla="*/ 13 h 89"/>
              </a:gdLst>
              <a:ahLst/>
              <a:cxnLst>
                <a:cxn ang="0">
                  <a:pos x="T0" y="T1"/>
                </a:cxn>
                <a:cxn ang="0">
                  <a:pos x="T2" y="T3"/>
                </a:cxn>
                <a:cxn ang="0">
                  <a:pos x="T4" y="T5"/>
                </a:cxn>
                <a:cxn ang="0">
                  <a:pos x="T6" y="T7"/>
                </a:cxn>
                <a:cxn ang="0">
                  <a:pos x="T8" y="T9"/>
                </a:cxn>
                <a:cxn ang="0">
                  <a:pos x="T10" y="T11"/>
                </a:cxn>
              </a:cxnLst>
              <a:rect l="0" t="0" r="r" b="b"/>
              <a:pathLst>
                <a:path w="83" h="89">
                  <a:moveTo>
                    <a:pt x="42" y="13"/>
                  </a:moveTo>
                  <a:cubicBezTo>
                    <a:pt x="52" y="13"/>
                    <a:pt x="65" y="8"/>
                    <a:pt x="75" y="5"/>
                  </a:cubicBezTo>
                  <a:cubicBezTo>
                    <a:pt x="77" y="15"/>
                    <a:pt x="83" y="19"/>
                    <a:pt x="83" y="29"/>
                  </a:cubicBezTo>
                  <a:cubicBezTo>
                    <a:pt x="83" y="47"/>
                    <a:pt x="63" y="89"/>
                    <a:pt x="48" y="89"/>
                  </a:cubicBezTo>
                  <a:cubicBezTo>
                    <a:pt x="25" y="89"/>
                    <a:pt x="0" y="30"/>
                    <a:pt x="0" y="13"/>
                  </a:cubicBezTo>
                  <a:cubicBezTo>
                    <a:pt x="0" y="0"/>
                    <a:pt x="41" y="13"/>
                    <a:pt x="42" y="1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39">
              <a:extLst>
                <a:ext uri="{FF2B5EF4-FFF2-40B4-BE49-F238E27FC236}">
                  <a16:creationId xmlns:a16="http://schemas.microsoft.com/office/drawing/2014/main" id="{34D4036D-BE8A-4990-A026-E6B30137F954}"/>
                </a:ext>
              </a:extLst>
            </p:cNvPr>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40">
              <a:extLst>
                <a:ext uri="{FF2B5EF4-FFF2-40B4-BE49-F238E27FC236}">
                  <a16:creationId xmlns:a16="http://schemas.microsoft.com/office/drawing/2014/main" id="{0A285D74-1D09-4E9B-8A57-FD2B7A78E77C}"/>
                </a:ext>
              </a:extLst>
            </p:cNvPr>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41">
              <a:extLst>
                <a:ext uri="{FF2B5EF4-FFF2-40B4-BE49-F238E27FC236}">
                  <a16:creationId xmlns:a16="http://schemas.microsoft.com/office/drawing/2014/main" id="{CFE244DD-F092-4989-9517-23EC15B9230F}"/>
                </a:ext>
              </a:extLst>
            </p:cNvPr>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42">
              <a:extLst>
                <a:ext uri="{FF2B5EF4-FFF2-40B4-BE49-F238E27FC236}">
                  <a16:creationId xmlns:a16="http://schemas.microsoft.com/office/drawing/2014/main" id="{68B2BE98-6F66-42F2-BC7A-84E308D5E1C4}"/>
                </a:ext>
              </a:extLst>
            </p:cNvPr>
            <p:cNvSpPr>
              <a:spLocks/>
            </p:cNvSpPr>
            <p:nvPr/>
          </p:nvSpPr>
          <p:spPr bwMode="auto">
            <a:xfrm>
              <a:off x="8605155" y="4503695"/>
              <a:ext cx="997846" cy="791230"/>
            </a:xfrm>
            <a:custGeom>
              <a:avLst/>
              <a:gdLst>
                <a:gd name="T0" fmla="*/ 872 w 872"/>
                <a:gd name="T1" fmla="*/ 420 h 691"/>
                <a:gd name="T2" fmla="*/ 861 w 872"/>
                <a:gd name="T3" fmla="*/ 491 h 691"/>
                <a:gd name="T4" fmla="*/ 821 w 872"/>
                <a:gd name="T5" fmla="*/ 563 h 691"/>
                <a:gd name="T6" fmla="*/ 799 w 872"/>
                <a:gd name="T7" fmla="*/ 633 h 691"/>
                <a:gd name="T8" fmla="*/ 684 w 872"/>
                <a:gd name="T9" fmla="*/ 667 h 691"/>
                <a:gd name="T10" fmla="*/ 576 w 872"/>
                <a:gd name="T11" fmla="*/ 631 h 691"/>
                <a:gd name="T12" fmla="*/ 565 w 872"/>
                <a:gd name="T13" fmla="*/ 595 h 691"/>
                <a:gd name="T14" fmla="*/ 540 w 872"/>
                <a:gd name="T15" fmla="*/ 601 h 691"/>
                <a:gd name="T16" fmla="*/ 538 w 872"/>
                <a:gd name="T17" fmla="*/ 568 h 691"/>
                <a:gd name="T18" fmla="*/ 518 w 872"/>
                <a:gd name="T19" fmla="*/ 593 h 691"/>
                <a:gd name="T20" fmla="*/ 532 w 872"/>
                <a:gd name="T21" fmla="*/ 528 h 691"/>
                <a:gd name="T22" fmla="*/ 477 w 872"/>
                <a:gd name="T23" fmla="*/ 569 h 691"/>
                <a:gd name="T24" fmla="*/ 368 w 872"/>
                <a:gd name="T25" fmla="*/ 498 h 691"/>
                <a:gd name="T26" fmla="*/ 226 w 872"/>
                <a:gd name="T27" fmla="*/ 556 h 691"/>
                <a:gd name="T28" fmla="*/ 159 w 872"/>
                <a:gd name="T29" fmla="*/ 561 h 691"/>
                <a:gd name="T30" fmla="*/ 38 w 872"/>
                <a:gd name="T31" fmla="*/ 560 h 691"/>
                <a:gd name="T32" fmla="*/ 40 w 872"/>
                <a:gd name="T33" fmla="*/ 474 h 691"/>
                <a:gd name="T34" fmla="*/ 4 w 872"/>
                <a:gd name="T35" fmla="*/ 369 h 691"/>
                <a:gd name="T36" fmla="*/ 16 w 872"/>
                <a:gd name="T37" fmla="*/ 369 h 691"/>
                <a:gd name="T38" fmla="*/ 6 w 872"/>
                <a:gd name="T39" fmla="*/ 317 h 691"/>
                <a:gd name="T40" fmla="*/ 15 w 872"/>
                <a:gd name="T41" fmla="*/ 262 h 691"/>
                <a:gd name="T42" fmla="*/ 56 w 872"/>
                <a:gd name="T43" fmla="*/ 239 h 691"/>
                <a:gd name="T44" fmla="*/ 196 w 872"/>
                <a:gd name="T45" fmla="*/ 172 h 691"/>
                <a:gd name="T46" fmla="*/ 206 w 872"/>
                <a:gd name="T47" fmla="*/ 138 h 691"/>
                <a:gd name="T48" fmla="*/ 225 w 872"/>
                <a:gd name="T49" fmla="*/ 128 h 691"/>
                <a:gd name="T50" fmla="*/ 258 w 872"/>
                <a:gd name="T51" fmla="*/ 91 h 691"/>
                <a:gd name="T52" fmla="*/ 321 w 872"/>
                <a:gd name="T53" fmla="*/ 105 h 691"/>
                <a:gd name="T54" fmla="*/ 349 w 872"/>
                <a:gd name="T55" fmla="*/ 103 h 691"/>
                <a:gd name="T56" fmla="*/ 362 w 872"/>
                <a:gd name="T57" fmla="*/ 55 h 691"/>
                <a:gd name="T58" fmla="*/ 419 w 872"/>
                <a:gd name="T59" fmla="*/ 31 h 691"/>
                <a:gd name="T60" fmla="*/ 474 w 872"/>
                <a:gd name="T61" fmla="*/ 35 h 691"/>
                <a:gd name="T62" fmla="*/ 510 w 872"/>
                <a:gd name="T63" fmla="*/ 43 h 691"/>
                <a:gd name="T64" fmla="*/ 483 w 872"/>
                <a:gd name="T65" fmla="*/ 99 h 691"/>
                <a:gd name="T66" fmla="*/ 506 w 872"/>
                <a:gd name="T67" fmla="*/ 122 h 691"/>
                <a:gd name="T68" fmla="*/ 586 w 872"/>
                <a:gd name="T69" fmla="*/ 164 h 691"/>
                <a:gd name="T70" fmla="*/ 618 w 872"/>
                <a:gd name="T71" fmla="*/ 27 h 691"/>
                <a:gd name="T72" fmla="*/ 655 w 872"/>
                <a:gd name="T73" fmla="*/ 51 h 691"/>
                <a:gd name="T74" fmla="*/ 688 w 872"/>
                <a:gd name="T75" fmla="*/ 91 h 691"/>
                <a:gd name="T76" fmla="*/ 720 w 872"/>
                <a:gd name="T77" fmla="*/ 188 h 691"/>
                <a:gd name="T78" fmla="*/ 785 w 872"/>
                <a:gd name="T79" fmla="*/ 263 h 691"/>
                <a:gd name="T80" fmla="*/ 853 w 872"/>
                <a:gd name="T81" fmla="*/ 33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691">
                  <a:moveTo>
                    <a:pt x="852" y="336"/>
                  </a:moveTo>
                  <a:cubicBezTo>
                    <a:pt x="864" y="353"/>
                    <a:pt x="872" y="396"/>
                    <a:pt x="872" y="420"/>
                  </a:cubicBezTo>
                  <a:cubicBezTo>
                    <a:pt x="872" y="437"/>
                    <a:pt x="867" y="462"/>
                    <a:pt x="861" y="469"/>
                  </a:cubicBezTo>
                  <a:cubicBezTo>
                    <a:pt x="861" y="491"/>
                    <a:pt x="861" y="491"/>
                    <a:pt x="861" y="491"/>
                  </a:cubicBezTo>
                  <a:cubicBezTo>
                    <a:pt x="857" y="498"/>
                    <a:pt x="859" y="501"/>
                    <a:pt x="855" y="507"/>
                  </a:cubicBezTo>
                  <a:cubicBezTo>
                    <a:pt x="842" y="529"/>
                    <a:pt x="828" y="537"/>
                    <a:pt x="821" y="563"/>
                  </a:cubicBezTo>
                  <a:cubicBezTo>
                    <a:pt x="814" y="582"/>
                    <a:pt x="799" y="607"/>
                    <a:pt x="799" y="634"/>
                  </a:cubicBezTo>
                  <a:cubicBezTo>
                    <a:pt x="799" y="633"/>
                    <a:pt x="799" y="633"/>
                    <a:pt x="799" y="633"/>
                  </a:cubicBezTo>
                  <a:cubicBezTo>
                    <a:pt x="790" y="669"/>
                    <a:pt x="728" y="653"/>
                    <a:pt x="722" y="691"/>
                  </a:cubicBezTo>
                  <a:cubicBezTo>
                    <a:pt x="716" y="690"/>
                    <a:pt x="685" y="672"/>
                    <a:pt x="684" y="667"/>
                  </a:cubicBezTo>
                  <a:cubicBezTo>
                    <a:pt x="667" y="669"/>
                    <a:pt x="673" y="684"/>
                    <a:pt x="654" y="684"/>
                  </a:cubicBezTo>
                  <a:cubicBezTo>
                    <a:pt x="624" y="684"/>
                    <a:pt x="576" y="664"/>
                    <a:pt x="576" y="631"/>
                  </a:cubicBezTo>
                  <a:cubicBezTo>
                    <a:pt x="576" y="619"/>
                    <a:pt x="566" y="610"/>
                    <a:pt x="565" y="599"/>
                  </a:cubicBezTo>
                  <a:cubicBezTo>
                    <a:pt x="565" y="599"/>
                    <a:pt x="565" y="596"/>
                    <a:pt x="565" y="595"/>
                  </a:cubicBezTo>
                  <a:cubicBezTo>
                    <a:pt x="559" y="599"/>
                    <a:pt x="555" y="599"/>
                    <a:pt x="549" y="601"/>
                  </a:cubicBezTo>
                  <a:cubicBezTo>
                    <a:pt x="540" y="601"/>
                    <a:pt x="540" y="601"/>
                    <a:pt x="540" y="601"/>
                  </a:cubicBezTo>
                  <a:cubicBezTo>
                    <a:pt x="543" y="596"/>
                    <a:pt x="546" y="591"/>
                    <a:pt x="546" y="584"/>
                  </a:cubicBezTo>
                  <a:cubicBezTo>
                    <a:pt x="546" y="574"/>
                    <a:pt x="541" y="571"/>
                    <a:pt x="538" y="568"/>
                  </a:cubicBezTo>
                  <a:cubicBezTo>
                    <a:pt x="538" y="570"/>
                    <a:pt x="537" y="573"/>
                    <a:pt x="537" y="576"/>
                  </a:cubicBezTo>
                  <a:cubicBezTo>
                    <a:pt x="530" y="579"/>
                    <a:pt x="529" y="593"/>
                    <a:pt x="518" y="593"/>
                  </a:cubicBezTo>
                  <a:cubicBezTo>
                    <a:pt x="514" y="593"/>
                    <a:pt x="510" y="589"/>
                    <a:pt x="510" y="585"/>
                  </a:cubicBezTo>
                  <a:cubicBezTo>
                    <a:pt x="529" y="581"/>
                    <a:pt x="533" y="540"/>
                    <a:pt x="532" y="528"/>
                  </a:cubicBezTo>
                  <a:cubicBezTo>
                    <a:pt x="518" y="542"/>
                    <a:pt x="499" y="584"/>
                    <a:pt x="483" y="584"/>
                  </a:cubicBezTo>
                  <a:cubicBezTo>
                    <a:pt x="474" y="584"/>
                    <a:pt x="477" y="569"/>
                    <a:pt x="477" y="569"/>
                  </a:cubicBezTo>
                  <a:cubicBezTo>
                    <a:pt x="472" y="569"/>
                    <a:pt x="455" y="530"/>
                    <a:pt x="449" y="522"/>
                  </a:cubicBezTo>
                  <a:cubicBezTo>
                    <a:pt x="437" y="506"/>
                    <a:pt x="393" y="498"/>
                    <a:pt x="368" y="498"/>
                  </a:cubicBezTo>
                  <a:cubicBezTo>
                    <a:pt x="340" y="498"/>
                    <a:pt x="335" y="510"/>
                    <a:pt x="318" y="516"/>
                  </a:cubicBezTo>
                  <a:cubicBezTo>
                    <a:pt x="280" y="529"/>
                    <a:pt x="232" y="515"/>
                    <a:pt x="226" y="556"/>
                  </a:cubicBezTo>
                  <a:cubicBezTo>
                    <a:pt x="210" y="557"/>
                    <a:pt x="197" y="561"/>
                    <a:pt x="181" y="561"/>
                  </a:cubicBezTo>
                  <a:cubicBezTo>
                    <a:pt x="168" y="555"/>
                    <a:pt x="168" y="561"/>
                    <a:pt x="159" y="561"/>
                  </a:cubicBezTo>
                  <a:cubicBezTo>
                    <a:pt x="133" y="561"/>
                    <a:pt x="121" y="588"/>
                    <a:pt x="87" y="588"/>
                  </a:cubicBezTo>
                  <a:cubicBezTo>
                    <a:pt x="75" y="588"/>
                    <a:pt x="38" y="571"/>
                    <a:pt x="38" y="560"/>
                  </a:cubicBezTo>
                  <a:cubicBezTo>
                    <a:pt x="38" y="548"/>
                    <a:pt x="56" y="542"/>
                    <a:pt x="56" y="524"/>
                  </a:cubicBezTo>
                  <a:cubicBezTo>
                    <a:pt x="56" y="501"/>
                    <a:pt x="44" y="488"/>
                    <a:pt x="40" y="474"/>
                  </a:cubicBezTo>
                  <a:cubicBezTo>
                    <a:pt x="31" y="439"/>
                    <a:pt x="29" y="428"/>
                    <a:pt x="19" y="397"/>
                  </a:cubicBezTo>
                  <a:cubicBezTo>
                    <a:pt x="16" y="385"/>
                    <a:pt x="0" y="381"/>
                    <a:pt x="4" y="369"/>
                  </a:cubicBezTo>
                  <a:cubicBezTo>
                    <a:pt x="6" y="366"/>
                    <a:pt x="6" y="363"/>
                    <a:pt x="9" y="359"/>
                  </a:cubicBezTo>
                  <a:cubicBezTo>
                    <a:pt x="10" y="363"/>
                    <a:pt x="13" y="367"/>
                    <a:pt x="16" y="369"/>
                  </a:cubicBezTo>
                  <a:cubicBezTo>
                    <a:pt x="18" y="366"/>
                    <a:pt x="16" y="363"/>
                    <a:pt x="16" y="359"/>
                  </a:cubicBezTo>
                  <a:cubicBezTo>
                    <a:pt x="16" y="347"/>
                    <a:pt x="6" y="337"/>
                    <a:pt x="6" y="317"/>
                  </a:cubicBezTo>
                  <a:cubicBezTo>
                    <a:pt x="6" y="293"/>
                    <a:pt x="6" y="292"/>
                    <a:pt x="6" y="271"/>
                  </a:cubicBezTo>
                  <a:cubicBezTo>
                    <a:pt x="6" y="265"/>
                    <a:pt x="12" y="263"/>
                    <a:pt x="15" y="262"/>
                  </a:cubicBezTo>
                  <a:cubicBezTo>
                    <a:pt x="16" y="264"/>
                    <a:pt x="16" y="267"/>
                    <a:pt x="16" y="270"/>
                  </a:cubicBezTo>
                  <a:cubicBezTo>
                    <a:pt x="30" y="268"/>
                    <a:pt x="47" y="248"/>
                    <a:pt x="56" y="239"/>
                  </a:cubicBezTo>
                  <a:cubicBezTo>
                    <a:pt x="65" y="230"/>
                    <a:pt x="92" y="228"/>
                    <a:pt x="106" y="226"/>
                  </a:cubicBezTo>
                  <a:cubicBezTo>
                    <a:pt x="134" y="221"/>
                    <a:pt x="196" y="199"/>
                    <a:pt x="196" y="172"/>
                  </a:cubicBezTo>
                  <a:cubicBezTo>
                    <a:pt x="196" y="167"/>
                    <a:pt x="196" y="163"/>
                    <a:pt x="196" y="158"/>
                  </a:cubicBezTo>
                  <a:cubicBezTo>
                    <a:pt x="196" y="150"/>
                    <a:pt x="198" y="142"/>
                    <a:pt x="206" y="138"/>
                  </a:cubicBezTo>
                  <a:cubicBezTo>
                    <a:pt x="209" y="145"/>
                    <a:pt x="214" y="149"/>
                    <a:pt x="217" y="154"/>
                  </a:cubicBezTo>
                  <a:cubicBezTo>
                    <a:pt x="225" y="149"/>
                    <a:pt x="221" y="137"/>
                    <a:pt x="225" y="128"/>
                  </a:cubicBezTo>
                  <a:cubicBezTo>
                    <a:pt x="231" y="131"/>
                    <a:pt x="235" y="134"/>
                    <a:pt x="241" y="134"/>
                  </a:cubicBezTo>
                  <a:cubicBezTo>
                    <a:pt x="241" y="112"/>
                    <a:pt x="256" y="109"/>
                    <a:pt x="258" y="91"/>
                  </a:cubicBezTo>
                  <a:cubicBezTo>
                    <a:pt x="278" y="91"/>
                    <a:pt x="282" y="75"/>
                    <a:pt x="298" y="75"/>
                  </a:cubicBezTo>
                  <a:cubicBezTo>
                    <a:pt x="312" y="75"/>
                    <a:pt x="319" y="91"/>
                    <a:pt x="321" y="105"/>
                  </a:cubicBezTo>
                  <a:cubicBezTo>
                    <a:pt x="324" y="99"/>
                    <a:pt x="330" y="96"/>
                    <a:pt x="337" y="96"/>
                  </a:cubicBezTo>
                  <a:cubicBezTo>
                    <a:pt x="341" y="96"/>
                    <a:pt x="347" y="102"/>
                    <a:pt x="349" y="103"/>
                  </a:cubicBezTo>
                  <a:cubicBezTo>
                    <a:pt x="353" y="95"/>
                    <a:pt x="351" y="90"/>
                    <a:pt x="351" y="83"/>
                  </a:cubicBezTo>
                  <a:cubicBezTo>
                    <a:pt x="351" y="72"/>
                    <a:pt x="362" y="66"/>
                    <a:pt x="362" y="55"/>
                  </a:cubicBezTo>
                  <a:cubicBezTo>
                    <a:pt x="362" y="44"/>
                    <a:pt x="393" y="37"/>
                    <a:pt x="405" y="37"/>
                  </a:cubicBezTo>
                  <a:cubicBezTo>
                    <a:pt x="411" y="37"/>
                    <a:pt x="417" y="32"/>
                    <a:pt x="419" y="31"/>
                  </a:cubicBezTo>
                  <a:cubicBezTo>
                    <a:pt x="415" y="24"/>
                    <a:pt x="407" y="22"/>
                    <a:pt x="405" y="13"/>
                  </a:cubicBezTo>
                  <a:cubicBezTo>
                    <a:pt x="431" y="24"/>
                    <a:pt x="446" y="35"/>
                    <a:pt x="474" y="35"/>
                  </a:cubicBezTo>
                  <a:cubicBezTo>
                    <a:pt x="483" y="35"/>
                    <a:pt x="487" y="29"/>
                    <a:pt x="495" y="29"/>
                  </a:cubicBezTo>
                  <a:cubicBezTo>
                    <a:pt x="499" y="29"/>
                    <a:pt x="510" y="37"/>
                    <a:pt x="510" y="43"/>
                  </a:cubicBezTo>
                  <a:cubicBezTo>
                    <a:pt x="510" y="53"/>
                    <a:pt x="499" y="54"/>
                    <a:pt x="493" y="59"/>
                  </a:cubicBezTo>
                  <a:cubicBezTo>
                    <a:pt x="483" y="99"/>
                    <a:pt x="483" y="99"/>
                    <a:pt x="483" y="99"/>
                  </a:cubicBezTo>
                  <a:cubicBezTo>
                    <a:pt x="483" y="105"/>
                    <a:pt x="494" y="103"/>
                    <a:pt x="499" y="107"/>
                  </a:cubicBezTo>
                  <a:cubicBezTo>
                    <a:pt x="503" y="110"/>
                    <a:pt x="503" y="122"/>
                    <a:pt x="506" y="122"/>
                  </a:cubicBezTo>
                  <a:cubicBezTo>
                    <a:pt x="527" y="130"/>
                    <a:pt x="538" y="134"/>
                    <a:pt x="557" y="142"/>
                  </a:cubicBezTo>
                  <a:cubicBezTo>
                    <a:pt x="568" y="146"/>
                    <a:pt x="571" y="164"/>
                    <a:pt x="586" y="164"/>
                  </a:cubicBezTo>
                  <a:cubicBezTo>
                    <a:pt x="609" y="164"/>
                    <a:pt x="614" y="117"/>
                    <a:pt x="618" y="99"/>
                  </a:cubicBezTo>
                  <a:cubicBezTo>
                    <a:pt x="618" y="27"/>
                    <a:pt x="618" y="27"/>
                    <a:pt x="618" y="27"/>
                  </a:cubicBezTo>
                  <a:cubicBezTo>
                    <a:pt x="630" y="17"/>
                    <a:pt x="626" y="7"/>
                    <a:pt x="639" y="0"/>
                  </a:cubicBezTo>
                  <a:cubicBezTo>
                    <a:pt x="641" y="22"/>
                    <a:pt x="651" y="36"/>
                    <a:pt x="655" y="51"/>
                  </a:cubicBezTo>
                  <a:cubicBezTo>
                    <a:pt x="658" y="62"/>
                    <a:pt x="655" y="76"/>
                    <a:pt x="663" y="83"/>
                  </a:cubicBezTo>
                  <a:cubicBezTo>
                    <a:pt x="671" y="85"/>
                    <a:pt x="685" y="90"/>
                    <a:pt x="688" y="91"/>
                  </a:cubicBezTo>
                  <a:cubicBezTo>
                    <a:pt x="697" y="98"/>
                    <a:pt x="697" y="123"/>
                    <a:pt x="701" y="136"/>
                  </a:cubicBezTo>
                  <a:cubicBezTo>
                    <a:pt x="708" y="157"/>
                    <a:pt x="714" y="168"/>
                    <a:pt x="720" y="188"/>
                  </a:cubicBezTo>
                  <a:cubicBezTo>
                    <a:pt x="726" y="207"/>
                    <a:pt x="758" y="214"/>
                    <a:pt x="771" y="227"/>
                  </a:cubicBezTo>
                  <a:cubicBezTo>
                    <a:pt x="780" y="237"/>
                    <a:pt x="782" y="252"/>
                    <a:pt x="785" y="263"/>
                  </a:cubicBezTo>
                  <a:cubicBezTo>
                    <a:pt x="788" y="273"/>
                    <a:pt x="800" y="273"/>
                    <a:pt x="810" y="273"/>
                  </a:cubicBezTo>
                  <a:cubicBezTo>
                    <a:pt x="810" y="305"/>
                    <a:pt x="839" y="319"/>
                    <a:pt x="853" y="334"/>
                  </a:cubicBezTo>
                  <a:lnTo>
                    <a:pt x="852" y="33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Freeform 43">
              <a:extLst>
                <a:ext uri="{FF2B5EF4-FFF2-40B4-BE49-F238E27FC236}">
                  <a16:creationId xmlns:a16="http://schemas.microsoft.com/office/drawing/2014/main" id="{CA07C1BE-21F8-419F-A2B6-61254DD70152}"/>
                </a:ext>
              </a:extLst>
            </p:cNvPr>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44">
              <a:extLst>
                <a:ext uri="{FF2B5EF4-FFF2-40B4-BE49-F238E27FC236}">
                  <a16:creationId xmlns:a16="http://schemas.microsoft.com/office/drawing/2014/main" id="{986236E9-2ED9-476B-A10B-980F93C73755}"/>
                </a:ext>
              </a:extLst>
            </p:cNvPr>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45">
              <a:extLst>
                <a:ext uri="{FF2B5EF4-FFF2-40B4-BE49-F238E27FC236}">
                  <a16:creationId xmlns:a16="http://schemas.microsoft.com/office/drawing/2014/main" id="{2302720A-DDEA-4791-A2C5-1EF3099679A7}"/>
                </a:ext>
              </a:extLst>
            </p:cNvPr>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46">
              <a:extLst>
                <a:ext uri="{FF2B5EF4-FFF2-40B4-BE49-F238E27FC236}">
                  <a16:creationId xmlns:a16="http://schemas.microsoft.com/office/drawing/2014/main" id="{B02E4F7B-208F-4475-8306-151832784F55}"/>
                </a:ext>
              </a:extLst>
            </p:cNvPr>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47">
              <a:extLst>
                <a:ext uri="{FF2B5EF4-FFF2-40B4-BE49-F238E27FC236}">
                  <a16:creationId xmlns:a16="http://schemas.microsoft.com/office/drawing/2014/main" id="{75A84A19-EA0D-4470-88D3-727B9BDB98C7}"/>
                </a:ext>
              </a:extLst>
            </p:cNvPr>
            <p:cNvSpPr>
              <a:spLocks/>
            </p:cNvSpPr>
            <p:nvPr/>
          </p:nvSpPr>
          <p:spPr bwMode="auto">
            <a:xfrm>
              <a:off x="8827069" y="3968046"/>
              <a:ext cx="113253" cy="110191"/>
            </a:xfrm>
            <a:custGeom>
              <a:avLst/>
              <a:gdLst>
                <a:gd name="T0" fmla="*/ 81 w 98"/>
                <a:gd name="T1" fmla="*/ 67 h 96"/>
                <a:gd name="T2" fmla="*/ 77 w 98"/>
                <a:gd name="T3" fmla="*/ 62 h 96"/>
                <a:gd name="T4" fmla="*/ 71 w 98"/>
                <a:gd name="T5" fmla="*/ 71 h 96"/>
                <a:gd name="T6" fmla="*/ 79 w 98"/>
                <a:gd name="T7" fmla="*/ 86 h 96"/>
                <a:gd name="T8" fmla="*/ 71 w 98"/>
                <a:gd name="T9" fmla="*/ 96 h 96"/>
                <a:gd name="T10" fmla="*/ 68 w 98"/>
                <a:gd name="T11" fmla="*/ 90 h 96"/>
                <a:gd name="T12" fmla="*/ 61 w 98"/>
                <a:gd name="T13" fmla="*/ 91 h 96"/>
                <a:gd name="T14" fmla="*/ 43 w 98"/>
                <a:gd name="T15" fmla="*/ 66 h 96"/>
                <a:gd name="T16" fmla="*/ 47 w 98"/>
                <a:gd name="T17" fmla="*/ 58 h 96"/>
                <a:gd name="T18" fmla="*/ 44 w 98"/>
                <a:gd name="T19" fmla="*/ 51 h 96"/>
                <a:gd name="T20" fmla="*/ 35 w 98"/>
                <a:gd name="T21" fmla="*/ 51 h 96"/>
                <a:gd name="T22" fmla="*/ 35 w 98"/>
                <a:gd name="T23" fmla="*/ 57 h 96"/>
                <a:gd name="T24" fmla="*/ 28 w 98"/>
                <a:gd name="T25" fmla="*/ 53 h 96"/>
                <a:gd name="T26" fmla="*/ 26 w 98"/>
                <a:gd name="T27" fmla="*/ 57 h 96"/>
                <a:gd name="T28" fmla="*/ 19 w 98"/>
                <a:gd name="T29" fmla="*/ 50 h 96"/>
                <a:gd name="T30" fmla="*/ 5 w 98"/>
                <a:gd name="T31" fmla="*/ 80 h 96"/>
                <a:gd name="T32" fmla="*/ 5 w 98"/>
                <a:gd name="T33" fmla="*/ 64 h 96"/>
                <a:gd name="T34" fmla="*/ 3 w 98"/>
                <a:gd name="T35" fmla="*/ 57 h 96"/>
                <a:gd name="T36" fmla="*/ 7 w 98"/>
                <a:gd name="T37" fmla="*/ 39 h 96"/>
                <a:gd name="T38" fmla="*/ 31 w 98"/>
                <a:gd name="T39" fmla="*/ 24 h 96"/>
                <a:gd name="T40" fmla="*/ 43 w 98"/>
                <a:gd name="T41" fmla="*/ 36 h 96"/>
                <a:gd name="T42" fmla="*/ 47 w 98"/>
                <a:gd name="T43" fmla="*/ 36 h 96"/>
                <a:gd name="T44" fmla="*/ 54 w 98"/>
                <a:gd name="T45" fmla="*/ 27 h 96"/>
                <a:gd name="T46" fmla="*/ 68 w 98"/>
                <a:gd name="T47" fmla="*/ 16 h 96"/>
                <a:gd name="T48" fmla="*/ 71 w 98"/>
                <a:gd name="T49" fmla="*/ 0 h 96"/>
                <a:gd name="T50" fmla="*/ 82 w 98"/>
                <a:gd name="T51" fmla="*/ 6 h 96"/>
                <a:gd name="T52" fmla="*/ 98 w 98"/>
                <a:gd name="T53" fmla="*/ 59 h 96"/>
                <a:gd name="T54" fmla="*/ 89 w 98"/>
                <a:gd name="T55" fmla="*/ 82 h 96"/>
                <a:gd name="T56" fmla="*/ 81 w 98"/>
                <a:gd name="T57" fmla="*/ 65 h 96"/>
                <a:gd name="T58" fmla="*/ 81 w 98"/>
                <a:gd name="T59"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6">
                  <a:moveTo>
                    <a:pt x="81" y="67"/>
                  </a:moveTo>
                  <a:cubicBezTo>
                    <a:pt x="81" y="65"/>
                    <a:pt x="79" y="64"/>
                    <a:pt x="77" y="62"/>
                  </a:cubicBezTo>
                  <a:cubicBezTo>
                    <a:pt x="74" y="66"/>
                    <a:pt x="71" y="67"/>
                    <a:pt x="71" y="71"/>
                  </a:cubicBezTo>
                  <a:cubicBezTo>
                    <a:pt x="71" y="76"/>
                    <a:pt x="79" y="78"/>
                    <a:pt x="79" y="86"/>
                  </a:cubicBezTo>
                  <a:cubicBezTo>
                    <a:pt x="79" y="92"/>
                    <a:pt x="76" y="96"/>
                    <a:pt x="71" y="96"/>
                  </a:cubicBezTo>
                  <a:cubicBezTo>
                    <a:pt x="69" y="96"/>
                    <a:pt x="68" y="92"/>
                    <a:pt x="68" y="90"/>
                  </a:cubicBezTo>
                  <a:cubicBezTo>
                    <a:pt x="66" y="91"/>
                    <a:pt x="63" y="91"/>
                    <a:pt x="61" y="91"/>
                  </a:cubicBezTo>
                  <a:cubicBezTo>
                    <a:pt x="51" y="90"/>
                    <a:pt x="43" y="79"/>
                    <a:pt x="43" y="66"/>
                  </a:cubicBezTo>
                  <a:cubicBezTo>
                    <a:pt x="43" y="61"/>
                    <a:pt x="45" y="59"/>
                    <a:pt x="47" y="58"/>
                  </a:cubicBezTo>
                  <a:cubicBezTo>
                    <a:pt x="46" y="56"/>
                    <a:pt x="45" y="53"/>
                    <a:pt x="44" y="51"/>
                  </a:cubicBezTo>
                  <a:cubicBezTo>
                    <a:pt x="35" y="51"/>
                    <a:pt x="35" y="51"/>
                    <a:pt x="35" y="51"/>
                  </a:cubicBezTo>
                  <a:cubicBezTo>
                    <a:pt x="35" y="53"/>
                    <a:pt x="34" y="55"/>
                    <a:pt x="35" y="57"/>
                  </a:cubicBezTo>
                  <a:cubicBezTo>
                    <a:pt x="30" y="57"/>
                    <a:pt x="29" y="55"/>
                    <a:pt x="28" y="53"/>
                  </a:cubicBezTo>
                  <a:cubicBezTo>
                    <a:pt x="28" y="53"/>
                    <a:pt x="26" y="56"/>
                    <a:pt x="26" y="57"/>
                  </a:cubicBezTo>
                  <a:cubicBezTo>
                    <a:pt x="23" y="56"/>
                    <a:pt x="19" y="50"/>
                    <a:pt x="19" y="50"/>
                  </a:cubicBezTo>
                  <a:cubicBezTo>
                    <a:pt x="12" y="57"/>
                    <a:pt x="13" y="80"/>
                    <a:pt x="5" y="80"/>
                  </a:cubicBezTo>
                  <a:cubicBezTo>
                    <a:pt x="0" y="80"/>
                    <a:pt x="5" y="67"/>
                    <a:pt x="5" y="64"/>
                  </a:cubicBezTo>
                  <a:cubicBezTo>
                    <a:pt x="5" y="62"/>
                    <a:pt x="3" y="59"/>
                    <a:pt x="3" y="57"/>
                  </a:cubicBezTo>
                  <a:cubicBezTo>
                    <a:pt x="3" y="50"/>
                    <a:pt x="6" y="46"/>
                    <a:pt x="7" y="39"/>
                  </a:cubicBezTo>
                  <a:cubicBezTo>
                    <a:pt x="22" y="39"/>
                    <a:pt x="18" y="24"/>
                    <a:pt x="31" y="24"/>
                  </a:cubicBezTo>
                  <a:cubicBezTo>
                    <a:pt x="40" y="25"/>
                    <a:pt x="38" y="36"/>
                    <a:pt x="43" y="36"/>
                  </a:cubicBezTo>
                  <a:cubicBezTo>
                    <a:pt x="45" y="36"/>
                    <a:pt x="46" y="36"/>
                    <a:pt x="47" y="36"/>
                  </a:cubicBezTo>
                  <a:cubicBezTo>
                    <a:pt x="47" y="31"/>
                    <a:pt x="49" y="27"/>
                    <a:pt x="54" y="27"/>
                  </a:cubicBezTo>
                  <a:cubicBezTo>
                    <a:pt x="54" y="17"/>
                    <a:pt x="66" y="20"/>
                    <a:pt x="68" y="16"/>
                  </a:cubicBezTo>
                  <a:cubicBezTo>
                    <a:pt x="71" y="11"/>
                    <a:pt x="70" y="2"/>
                    <a:pt x="71" y="0"/>
                  </a:cubicBezTo>
                  <a:cubicBezTo>
                    <a:pt x="76" y="0"/>
                    <a:pt x="79" y="3"/>
                    <a:pt x="82" y="6"/>
                  </a:cubicBezTo>
                  <a:cubicBezTo>
                    <a:pt x="87" y="12"/>
                    <a:pt x="98" y="53"/>
                    <a:pt x="98" y="59"/>
                  </a:cubicBezTo>
                  <a:cubicBezTo>
                    <a:pt x="98" y="66"/>
                    <a:pt x="90" y="70"/>
                    <a:pt x="89" y="82"/>
                  </a:cubicBezTo>
                  <a:cubicBezTo>
                    <a:pt x="87" y="81"/>
                    <a:pt x="81" y="66"/>
                    <a:pt x="81" y="65"/>
                  </a:cubicBezTo>
                  <a:lnTo>
                    <a:pt x="81" y="6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48">
              <a:extLst>
                <a:ext uri="{FF2B5EF4-FFF2-40B4-BE49-F238E27FC236}">
                  <a16:creationId xmlns:a16="http://schemas.microsoft.com/office/drawing/2014/main" id="{753FE6DF-363B-4E93-8920-935B451097D4}"/>
                </a:ext>
              </a:extLst>
            </p:cNvPr>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49">
              <a:extLst>
                <a:ext uri="{FF2B5EF4-FFF2-40B4-BE49-F238E27FC236}">
                  <a16:creationId xmlns:a16="http://schemas.microsoft.com/office/drawing/2014/main" id="{36FDB7C1-5544-4368-93CC-2974D9F688CA}"/>
                </a:ext>
              </a:extLst>
            </p:cNvPr>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50">
              <a:extLst>
                <a:ext uri="{FF2B5EF4-FFF2-40B4-BE49-F238E27FC236}">
                  <a16:creationId xmlns:a16="http://schemas.microsoft.com/office/drawing/2014/main" id="{312AB35E-2CED-4095-8974-0AD013C9AF2F}"/>
                </a:ext>
              </a:extLst>
            </p:cNvPr>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51">
              <a:extLst>
                <a:ext uri="{FF2B5EF4-FFF2-40B4-BE49-F238E27FC236}">
                  <a16:creationId xmlns:a16="http://schemas.microsoft.com/office/drawing/2014/main" id="{6DC76932-1F83-473C-9DE7-E012BAAF2C4A}"/>
                </a:ext>
              </a:extLst>
            </p:cNvPr>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52">
              <a:extLst>
                <a:ext uri="{FF2B5EF4-FFF2-40B4-BE49-F238E27FC236}">
                  <a16:creationId xmlns:a16="http://schemas.microsoft.com/office/drawing/2014/main" id="{C90CA74C-C008-4263-B4D1-AA6295992C7B}"/>
                </a:ext>
              </a:extLst>
            </p:cNvPr>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53">
              <a:extLst>
                <a:ext uri="{FF2B5EF4-FFF2-40B4-BE49-F238E27FC236}">
                  <a16:creationId xmlns:a16="http://schemas.microsoft.com/office/drawing/2014/main" id="{87AC9463-DFD1-48EF-A884-1718927AA172}"/>
                </a:ext>
              </a:extLst>
            </p:cNvPr>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54">
              <a:extLst>
                <a:ext uri="{FF2B5EF4-FFF2-40B4-BE49-F238E27FC236}">
                  <a16:creationId xmlns:a16="http://schemas.microsoft.com/office/drawing/2014/main" id="{FD0644FB-48CA-4775-8BAA-8C9BE6A4609A}"/>
                </a:ext>
              </a:extLst>
            </p:cNvPr>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55">
              <a:extLst>
                <a:ext uri="{FF2B5EF4-FFF2-40B4-BE49-F238E27FC236}">
                  <a16:creationId xmlns:a16="http://schemas.microsoft.com/office/drawing/2014/main" id="{646B9B05-3FCF-4239-8E32-680DA0DFEA7D}"/>
                </a:ext>
              </a:extLst>
            </p:cNvPr>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56">
              <a:extLst>
                <a:ext uri="{FF2B5EF4-FFF2-40B4-BE49-F238E27FC236}">
                  <a16:creationId xmlns:a16="http://schemas.microsoft.com/office/drawing/2014/main" id="{AFEA76B1-342F-4EEC-BD4E-B06B2E4EC26D}"/>
                </a:ext>
              </a:extLst>
            </p:cNvPr>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57">
              <a:extLst>
                <a:ext uri="{FF2B5EF4-FFF2-40B4-BE49-F238E27FC236}">
                  <a16:creationId xmlns:a16="http://schemas.microsoft.com/office/drawing/2014/main" id="{140FC654-B6D9-4786-9E2B-8D833C45F61C}"/>
                </a:ext>
              </a:extLst>
            </p:cNvPr>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58">
              <a:extLst>
                <a:ext uri="{FF2B5EF4-FFF2-40B4-BE49-F238E27FC236}">
                  <a16:creationId xmlns:a16="http://schemas.microsoft.com/office/drawing/2014/main" id="{FD2B7B55-F24F-4053-8050-3222D45CCACC}"/>
                </a:ext>
              </a:extLst>
            </p:cNvPr>
            <p:cNvSpPr>
              <a:spLocks/>
            </p:cNvSpPr>
            <p:nvPr/>
          </p:nvSpPr>
          <p:spPr bwMode="auto">
            <a:xfrm>
              <a:off x="8771973" y="3550240"/>
              <a:ext cx="55096" cy="79582"/>
            </a:xfrm>
            <a:custGeom>
              <a:avLst/>
              <a:gdLst>
                <a:gd name="T0" fmla="*/ 13 w 47"/>
                <a:gd name="T1" fmla="*/ 70 h 70"/>
                <a:gd name="T2" fmla="*/ 2 w 47"/>
                <a:gd name="T3" fmla="*/ 48 h 70"/>
                <a:gd name="T4" fmla="*/ 29 w 47"/>
                <a:gd name="T5" fmla="*/ 0 h 70"/>
                <a:gd name="T6" fmla="*/ 13 w 47"/>
                <a:gd name="T7" fmla="*/ 70 h 70"/>
              </a:gdLst>
              <a:ahLst/>
              <a:cxnLst>
                <a:cxn ang="0">
                  <a:pos x="T0" y="T1"/>
                </a:cxn>
                <a:cxn ang="0">
                  <a:pos x="T2" y="T3"/>
                </a:cxn>
                <a:cxn ang="0">
                  <a:pos x="T4" y="T5"/>
                </a:cxn>
                <a:cxn ang="0">
                  <a:pos x="T6" y="T7"/>
                </a:cxn>
              </a:cxnLst>
              <a:rect l="0" t="0" r="r" b="b"/>
              <a:pathLst>
                <a:path w="47" h="70">
                  <a:moveTo>
                    <a:pt x="13" y="70"/>
                  </a:moveTo>
                  <a:cubicBezTo>
                    <a:pt x="0" y="70"/>
                    <a:pt x="2" y="60"/>
                    <a:pt x="2" y="48"/>
                  </a:cubicBezTo>
                  <a:cubicBezTo>
                    <a:pt x="2" y="31"/>
                    <a:pt x="18" y="0"/>
                    <a:pt x="29" y="0"/>
                  </a:cubicBezTo>
                  <a:cubicBezTo>
                    <a:pt x="47" y="0"/>
                    <a:pt x="31" y="70"/>
                    <a:pt x="13" y="7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59">
              <a:extLst>
                <a:ext uri="{FF2B5EF4-FFF2-40B4-BE49-F238E27FC236}">
                  <a16:creationId xmlns:a16="http://schemas.microsoft.com/office/drawing/2014/main" id="{CD7793B8-DE60-4E17-A840-73D4E3E69AAB}"/>
                </a:ext>
              </a:extLst>
            </p:cNvPr>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60">
              <a:extLst>
                <a:ext uri="{FF2B5EF4-FFF2-40B4-BE49-F238E27FC236}">
                  <a16:creationId xmlns:a16="http://schemas.microsoft.com/office/drawing/2014/main" id="{58013CB2-38A7-4707-B850-206C7273812D}"/>
                </a:ext>
              </a:extLst>
            </p:cNvPr>
            <p:cNvSpPr>
              <a:spLocks/>
            </p:cNvSpPr>
            <p:nvPr/>
          </p:nvSpPr>
          <p:spPr bwMode="auto">
            <a:xfrm>
              <a:off x="8224076" y="3603805"/>
              <a:ext cx="287723" cy="583092"/>
            </a:xfrm>
            <a:custGeom>
              <a:avLst/>
              <a:gdLst>
                <a:gd name="T0" fmla="*/ 21 w 252"/>
                <a:gd name="T1" fmla="*/ 311 h 509"/>
                <a:gd name="T2" fmla="*/ 36 w 252"/>
                <a:gd name="T3" fmla="*/ 273 h 509"/>
                <a:gd name="T4" fmla="*/ 42 w 252"/>
                <a:gd name="T5" fmla="*/ 265 h 509"/>
                <a:gd name="T6" fmla="*/ 26 w 252"/>
                <a:gd name="T7" fmla="*/ 215 h 509"/>
                <a:gd name="T8" fmla="*/ 12 w 252"/>
                <a:gd name="T9" fmla="*/ 197 h 509"/>
                <a:gd name="T10" fmla="*/ 13 w 252"/>
                <a:gd name="T11" fmla="*/ 190 h 509"/>
                <a:gd name="T12" fmla="*/ 13 w 252"/>
                <a:gd name="T13" fmla="*/ 191 h 509"/>
                <a:gd name="T14" fmla="*/ 21 w 252"/>
                <a:gd name="T15" fmla="*/ 174 h 509"/>
                <a:gd name="T16" fmla="*/ 15 w 252"/>
                <a:gd name="T17" fmla="*/ 139 h 509"/>
                <a:gd name="T18" fmla="*/ 0 w 252"/>
                <a:gd name="T19" fmla="*/ 118 h 509"/>
                <a:gd name="T20" fmla="*/ 12 w 252"/>
                <a:gd name="T21" fmla="*/ 84 h 509"/>
                <a:gd name="T22" fmla="*/ 31 w 252"/>
                <a:gd name="T23" fmla="*/ 78 h 509"/>
                <a:gd name="T24" fmla="*/ 76 w 252"/>
                <a:gd name="T25" fmla="*/ 35 h 509"/>
                <a:gd name="T26" fmla="*/ 81 w 252"/>
                <a:gd name="T27" fmla="*/ 35 h 509"/>
                <a:gd name="T28" fmla="*/ 85 w 252"/>
                <a:gd name="T29" fmla="*/ 44 h 509"/>
                <a:gd name="T30" fmla="*/ 89 w 252"/>
                <a:gd name="T31" fmla="*/ 37 h 509"/>
                <a:gd name="T32" fmla="*/ 89 w 252"/>
                <a:gd name="T33" fmla="*/ 16 h 509"/>
                <a:gd name="T34" fmla="*/ 109 w 252"/>
                <a:gd name="T35" fmla="*/ 11 h 509"/>
                <a:gd name="T36" fmla="*/ 134 w 252"/>
                <a:gd name="T37" fmla="*/ 11 h 509"/>
                <a:gd name="T38" fmla="*/ 164 w 252"/>
                <a:gd name="T39" fmla="*/ 0 h 509"/>
                <a:gd name="T40" fmla="*/ 196 w 252"/>
                <a:gd name="T41" fmla="*/ 9 h 509"/>
                <a:gd name="T42" fmla="*/ 223 w 252"/>
                <a:gd name="T43" fmla="*/ 40 h 509"/>
                <a:gd name="T44" fmla="*/ 171 w 252"/>
                <a:gd name="T45" fmla="*/ 104 h 509"/>
                <a:gd name="T46" fmla="*/ 178 w 252"/>
                <a:gd name="T47" fmla="*/ 116 h 509"/>
                <a:gd name="T48" fmla="*/ 221 w 252"/>
                <a:gd name="T49" fmla="*/ 168 h 509"/>
                <a:gd name="T50" fmla="*/ 252 w 252"/>
                <a:gd name="T51" fmla="*/ 242 h 509"/>
                <a:gd name="T52" fmla="*/ 243 w 252"/>
                <a:gd name="T53" fmla="*/ 281 h 509"/>
                <a:gd name="T54" fmla="*/ 196 w 252"/>
                <a:gd name="T55" fmla="*/ 307 h 509"/>
                <a:gd name="T56" fmla="*/ 180 w 252"/>
                <a:gd name="T57" fmla="*/ 324 h 509"/>
                <a:gd name="T58" fmla="*/ 178 w 252"/>
                <a:gd name="T59" fmla="*/ 317 h 509"/>
                <a:gd name="T60" fmla="*/ 178 w 252"/>
                <a:gd name="T61" fmla="*/ 326 h 509"/>
                <a:gd name="T62" fmla="*/ 159 w 252"/>
                <a:gd name="T63" fmla="*/ 346 h 509"/>
                <a:gd name="T64" fmla="*/ 153 w 252"/>
                <a:gd name="T65" fmla="*/ 330 h 509"/>
                <a:gd name="T66" fmla="*/ 156 w 252"/>
                <a:gd name="T67" fmla="*/ 319 h 509"/>
                <a:gd name="T68" fmla="*/ 151 w 252"/>
                <a:gd name="T69" fmla="*/ 307 h 509"/>
                <a:gd name="T70" fmla="*/ 125 w 252"/>
                <a:gd name="T71" fmla="*/ 291 h 509"/>
                <a:gd name="T72" fmla="*/ 107 w 252"/>
                <a:gd name="T73" fmla="*/ 269 h 509"/>
                <a:gd name="T74" fmla="*/ 74 w 252"/>
                <a:gd name="T75" fmla="*/ 254 h 509"/>
                <a:gd name="T76" fmla="*/ 70 w 252"/>
                <a:gd name="T77" fmla="*/ 243 h 509"/>
                <a:gd name="T78" fmla="*/ 50 w 252"/>
                <a:gd name="T79" fmla="*/ 233 h 509"/>
                <a:gd name="T80" fmla="*/ 46 w 252"/>
                <a:gd name="T81" fmla="*/ 242 h 509"/>
                <a:gd name="T82" fmla="*/ 49 w 252"/>
                <a:gd name="T83" fmla="*/ 257 h 509"/>
                <a:gd name="T84" fmla="*/ 27 w 252"/>
                <a:gd name="T85" fmla="*/ 308 h 509"/>
                <a:gd name="T86" fmla="*/ 53 w 252"/>
                <a:gd name="T87" fmla="*/ 347 h 509"/>
                <a:gd name="T88" fmla="*/ 51 w 252"/>
                <a:gd name="T89" fmla="*/ 347 h 509"/>
                <a:gd name="T90" fmla="*/ 60 w 252"/>
                <a:gd name="T91" fmla="*/ 372 h 509"/>
                <a:gd name="T92" fmla="*/ 125 w 252"/>
                <a:gd name="T93" fmla="*/ 438 h 509"/>
                <a:gd name="T94" fmla="*/ 122 w 252"/>
                <a:gd name="T95" fmla="*/ 453 h 509"/>
                <a:gd name="T96" fmla="*/ 137 w 252"/>
                <a:gd name="T97" fmla="*/ 482 h 509"/>
                <a:gd name="T98" fmla="*/ 143 w 252"/>
                <a:gd name="T99" fmla="*/ 505 h 509"/>
                <a:gd name="T100" fmla="*/ 134 w 252"/>
                <a:gd name="T101" fmla="*/ 506 h 509"/>
                <a:gd name="T102" fmla="*/ 128 w 252"/>
                <a:gd name="T103" fmla="*/ 509 h 509"/>
                <a:gd name="T104" fmla="*/ 115 w 252"/>
                <a:gd name="T105" fmla="*/ 502 h 509"/>
                <a:gd name="T106" fmla="*/ 62 w 252"/>
                <a:gd name="T107" fmla="*/ 444 h 509"/>
                <a:gd name="T108" fmla="*/ 46 w 252"/>
                <a:gd name="T109" fmla="*/ 386 h 509"/>
                <a:gd name="T110" fmla="*/ 23 w 252"/>
                <a:gd name="T111" fmla="*/ 346 h 509"/>
                <a:gd name="T112" fmla="*/ 13 w 252"/>
                <a:gd name="T113" fmla="*/ 346 h 509"/>
                <a:gd name="T114" fmla="*/ 13 w 252"/>
                <a:gd name="T115" fmla="*/ 341 h 509"/>
                <a:gd name="T116" fmla="*/ 17 w 252"/>
                <a:gd name="T117" fmla="*/ 311 h 509"/>
                <a:gd name="T118" fmla="*/ 19 w 252"/>
                <a:gd name="T119" fmla="*/ 311 h 509"/>
                <a:gd name="T120" fmla="*/ 21 w 252"/>
                <a:gd name="T121" fmla="*/ 3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509">
                  <a:moveTo>
                    <a:pt x="21" y="311"/>
                  </a:moveTo>
                  <a:cubicBezTo>
                    <a:pt x="27" y="297"/>
                    <a:pt x="29" y="289"/>
                    <a:pt x="36" y="273"/>
                  </a:cubicBezTo>
                  <a:cubicBezTo>
                    <a:pt x="37" y="271"/>
                    <a:pt x="42" y="269"/>
                    <a:pt x="42" y="265"/>
                  </a:cubicBezTo>
                  <a:cubicBezTo>
                    <a:pt x="42" y="258"/>
                    <a:pt x="31" y="221"/>
                    <a:pt x="26" y="215"/>
                  </a:cubicBezTo>
                  <a:cubicBezTo>
                    <a:pt x="21" y="210"/>
                    <a:pt x="12" y="206"/>
                    <a:pt x="12" y="197"/>
                  </a:cubicBezTo>
                  <a:cubicBezTo>
                    <a:pt x="12" y="195"/>
                    <a:pt x="13" y="192"/>
                    <a:pt x="13" y="190"/>
                  </a:cubicBezTo>
                  <a:cubicBezTo>
                    <a:pt x="13" y="191"/>
                    <a:pt x="13" y="191"/>
                    <a:pt x="13" y="191"/>
                  </a:cubicBezTo>
                  <a:cubicBezTo>
                    <a:pt x="15" y="189"/>
                    <a:pt x="21" y="180"/>
                    <a:pt x="21" y="174"/>
                  </a:cubicBezTo>
                  <a:cubicBezTo>
                    <a:pt x="21" y="165"/>
                    <a:pt x="20" y="148"/>
                    <a:pt x="15" y="139"/>
                  </a:cubicBezTo>
                  <a:cubicBezTo>
                    <a:pt x="10" y="132"/>
                    <a:pt x="0" y="132"/>
                    <a:pt x="0" y="118"/>
                  </a:cubicBezTo>
                  <a:cubicBezTo>
                    <a:pt x="0" y="103"/>
                    <a:pt x="5" y="92"/>
                    <a:pt x="12" y="84"/>
                  </a:cubicBezTo>
                  <a:cubicBezTo>
                    <a:pt x="16" y="80"/>
                    <a:pt x="25" y="82"/>
                    <a:pt x="31" y="78"/>
                  </a:cubicBezTo>
                  <a:cubicBezTo>
                    <a:pt x="50" y="65"/>
                    <a:pt x="61" y="59"/>
                    <a:pt x="76" y="35"/>
                  </a:cubicBezTo>
                  <a:cubicBezTo>
                    <a:pt x="81" y="35"/>
                    <a:pt x="81" y="35"/>
                    <a:pt x="81" y="35"/>
                  </a:cubicBezTo>
                  <a:cubicBezTo>
                    <a:pt x="81" y="41"/>
                    <a:pt x="84" y="44"/>
                    <a:pt x="85" y="44"/>
                  </a:cubicBezTo>
                  <a:cubicBezTo>
                    <a:pt x="87" y="44"/>
                    <a:pt x="89" y="39"/>
                    <a:pt x="89" y="37"/>
                  </a:cubicBezTo>
                  <a:cubicBezTo>
                    <a:pt x="89" y="29"/>
                    <a:pt x="89" y="24"/>
                    <a:pt x="89" y="16"/>
                  </a:cubicBezTo>
                  <a:cubicBezTo>
                    <a:pt x="89" y="16"/>
                    <a:pt x="106" y="10"/>
                    <a:pt x="109" y="11"/>
                  </a:cubicBezTo>
                  <a:cubicBezTo>
                    <a:pt x="134" y="11"/>
                    <a:pt x="134" y="11"/>
                    <a:pt x="134" y="11"/>
                  </a:cubicBezTo>
                  <a:cubicBezTo>
                    <a:pt x="144" y="17"/>
                    <a:pt x="153" y="0"/>
                    <a:pt x="164" y="0"/>
                  </a:cubicBezTo>
                  <a:cubicBezTo>
                    <a:pt x="176" y="0"/>
                    <a:pt x="184" y="9"/>
                    <a:pt x="196" y="9"/>
                  </a:cubicBezTo>
                  <a:cubicBezTo>
                    <a:pt x="196" y="29"/>
                    <a:pt x="212" y="36"/>
                    <a:pt x="223" y="40"/>
                  </a:cubicBezTo>
                  <a:cubicBezTo>
                    <a:pt x="208" y="64"/>
                    <a:pt x="171" y="70"/>
                    <a:pt x="171" y="104"/>
                  </a:cubicBezTo>
                  <a:cubicBezTo>
                    <a:pt x="171" y="111"/>
                    <a:pt x="175" y="113"/>
                    <a:pt x="178" y="116"/>
                  </a:cubicBezTo>
                  <a:cubicBezTo>
                    <a:pt x="195" y="134"/>
                    <a:pt x="203" y="155"/>
                    <a:pt x="221" y="168"/>
                  </a:cubicBezTo>
                  <a:cubicBezTo>
                    <a:pt x="240" y="180"/>
                    <a:pt x="252" y="215"/>
                    <a:pt x="252" y="242"/>
                  </a:cubicBezTo>
                  <a:cubicBezTo>
                    <a:pt x="252" y="260"/>
                    <a:pt x="243" y="267"/>
                    <a:pt x="243" y="281"/>
                  </a:cubicBezTo>
                  <a:cubicBezTo>
                    <a:pt x="218" y="288"/>
                    <a:pt x="216" y="296"/>
                    <a:pt x="196" y="307"/>
                  </a:cubicBezTo>
                  <a:cubicBezTo>
                    <a:pt x="187" y="312"/>
                    <a:pt x="189" y="324"/>
                    <a:pt x="180" y="324"/>
                  </a:cubicBezTo>
                  <a:cubicBezTo>
                    <a:pt x="178" y="324"/>
                    <a:pt x="178" y="320"/>
                    <a:pt x="178" y="317"/>
                  </a:cubicBezTo>
                  <a:cubicBezTo>
                    <a:pt x="178" y="322"/>
                    <a:pt x="178" y="325"/>
                    <a:pt x="178" y="326"/>
                  </a:cubicBezTo>
                  <a:cubicBezTo>
                    <a:pt x="178" y="334"/>
                    <a:pt x="162" y="346"/>
                    <a:pt x="159" y="346"/>
                  </a:cubicBezTo>
                  <a:cubicBezTo>
                    <a:pt x="156" y="346"/>
                    <a:pt x="153" y="335"/>
                    <a:pt x="153" y="330"/>
                  </a:cubicBezTo>
                  <a:cubicBezTo>
                    <a:pt x="153" y="324"/>
                    <a:pt x="153" y="320"/>
                    <a:pt x="156" y="319"/>
                  </a:cubicBezTo>
                  <a:cubicBezTo>
                    <a:pt x="153" y="317"/>
                    <a:pt x="152" y="311"/>
                    <a:pt x="151" y="307"/>
                  </a:cubicBezTo>
                  <a:cubicBezTo>
                    <a:pt x="140" y="307"/>
                    <a:pt x="125" y="303"/>
                    <a:pt x="125" y="291"/>
                  </a:cubicBezTo>
                  <a:cubicBezTo>
                    <a:pt x="108" y="291"/>
                    <a:pt x="116" y="279"/>
                    <a:pt x="107" y="269"/>
                  </a:cubicBezTo>
                  <a:cubicBezTo>
                    <a:pt x="97" y="258"/>
                    <a:pt x="86" y="258"/>
                    <a:pt x="74" y="254"/>
                  </a:cubicBezTo>
                  <a:cubicBezTo>
                    <a:pt x="72" y="254"/>
                    <a:pt x="70" y="243"/>
                    <a:pt x="70" y="243"/>
                  </a:cubicBezTo>
                  <a:cubicBezTo>
                    <a:pt x="68" y="234"/>
                    <a:pt x="59" y="233"/>
                    <a:pt x="50" y="233"/>
                  </a:cubicBezTo>
                  <a:cubicBezTo>
                    <a:pt x="44" y="233"/>
                    <a:pt x="46" y="238"/>
                    <a:pt x="46" y="242"/>
                  </a:cubicBezTo>
                  <a:cubicBezTo>
                    <a:pt x="46" y="249"/>
                    <a:pt x="49" y="250"/>
                    <a:pt x="49" y="257"/>
                  </a:cubicBezTo>
                  <a:cubicBezTo>
                    <a:pt x="49" y="281"/>
                    <a:pt x="27" y="287"/>
                    <a:pt x="27" y="308"/>
                  </a:cubicBezTo>
                  <a:cubicBezTo>
                    <a:pt x="27" y="333"/>
                    <a:pt x="53" y="324"/>
                    <a:pt x="53" y="347"/>
                  </a:cubicBezTo>
                  <a:cubicBezTo>
                    <a:pt x="51" y="347"/>
                    <a:pt x="51" y="347"/>
                    <a:pt x="51" y="347"/>
                  </a:cubicBezTo>
                  <a:cubicBezTo>
                    <a:pt x="54" y="352"/>
                    <a:pt x="55" y="366"/>
                    <a:pt x="60" y="372"/>
                  </a:cubicBezTo>
                  <a:cubicBezTo>
                    <a:pt x="81" y="393"/>
                    <a:pt x="125" y="398"/>
                    <a:pt x="125" y="438"/>
                  </a:cubicBezTo>
                  <a:cubicBezTo>
                    <a:pt x="125" y="446"/>
                    <a:pt x="122" y="446"/>
                    <a:pt x="122" y="453"/>
                  </a:cubicBezTo>
                  <a:cubicBezTo>
                    <a:pt x="122" y="467"/>
                    <a:pt x="134" y="472"/>
                    <a:pt x="137" y="482"/>
                  </a:cubicBezTo>
                  <a:cubicBezTo>
                    <a:pt x="140" y="492"/>
                    <a:pt x="140" y="496"/>
                    <a:pt x="143" y="505"/>
                  </a:cubicBezTo>
                  <a:cubicBezTo>
                    <a:pt x="137" y="506"/>
                    <a:pt x="137" y="506"/>
                    <a:pt x="134" y="506"/>
                  </a:cubicBezTo>
                  <a:cubicBezTo>
                    <a:pt x="131" y="506"/>
                    <a:pt x="131" y="509"/>
                    <a:pt x="128" y="509"/>
                  </a:cubicBezTo>
                  <a:cubicBezTo>
                    <a:pt x="121" y="509"/>
                    <a:pt x="120" y="503"/>
                    <a:pt x="115" y="502"/>
                  </a:cubicBezTo>
                  <a:cubicBezTo>
                    <a:pt x="92" y="494"/>
                    <a:pt x="71" y="470"/>
                    <a:pt x="62" y="444"/>
                  </a:cubicBezTo>
                  <a:cubicBezTo>
                    <a:pt x="56" y="421"/>
                    <a:pt x="54" y="404"/>
                    <a:pt x="46" y="386"/>
                  </a:cubicBezTo>
                  <a:cubicBezTo>
                    <a:pt x="40" y="374"/>
                    <a:pt x="35" y="346"/>
                    <a:pt x="23" y="346"/>
                  </a:cubicBezTo>
                  <a:cubicBezTo>
                    <a:pt x="15" y="346"/>
                    <a:pt x="20" y="351"/>
                    <a:pt x="13" y="346"/>
                  </a:cubicBezTo>
                  <a:cubicBezTo>
                    <a:pt x="12" y="346"/>
                    <a:pt x="13" y="343"/>
                    <a:pt x="13" y="341"/>
                  </a:cubicBezTo>
                  <a:cubicBezTo>
                    <a:pt x="13" y="330"/>
                    <a:pt x="15" y="322"/>
                    <a:pt x="17" y="311"/>
                  </a:cubicBezTo>
                  <a:cubicBezTo>
                    <a:pt x="19" y="311"/>
                    <a:pt x="19" y="311"/>
                    <a:pt x="19" y="311"/>
                  </a:cubicBezTo>
                  <a:lnTo>
                    <a:pt x="21" y="31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61">
              <a:extLst>
                <a:ext uri="{FF2B5EF4-FFF2-40B4-BE49-F238E27FC236}">
                  <a16:creationId xmlns:a16="http://schemas.microsoft.com/office/drawing/2014/main" id="{D2E29AB6-0136-461E-9F21-DB4F890712A7}"/>
                </a:ext>
              </a:extLst>
            </p:cNvPr>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62">
              <a:extLst>
                <a:ext uri="{FF2B5EF4-FFF2-40B4-BE49-F238E27FC236}">
                  <a16:creationId xmlns:a16="http://schemas.microsoft.com/office/drawing/2014/main" id="{6CD5F7A4-54EE-464E-AAC0-10602022F381}"/>
                </a:ext>
              </a:extLst>
            </p:cNvPr>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63">
              <a:extLst>
                <a:ext uri="{FF2B5EF4-FFF2-40B4-BE49-F238E27FC236}">
                  <a16:creationId xmlns:a16="http://schemas.microsoft.com/office/drawing/2014/main" id="{8FDF8E98-9BC9-4E58-8066-8D951AE8B6AB}"/>
                </a:ext>
              </a:extLst>
            </p:cNvPr>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64">
              <a:extLst>
                <a:ext uri="{FF2B5EF4-FFF2-40B4-BE49-F238E27FC236}">
                  <a16:creationId xmlns:a16="http://schemas.microsoft.com/office/drawing/2014/main" id="{4C63F12D-1BFF-427D-9011-AB6C5538A641}"/>
                </a:ext>
              </a:extLst>
            </p:cNvPr>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65">
              <a:extLst>
                <a:ext uri="{FF2B5EF4-FFF2-40B4-BE49-F238E27FC236}">
                  <a16:creationId xmlns:a16="http://schemas.microsoft.com/office/drawing/2014/main" id="{618F044F-D1A8-4204-BC1C-4A18C7336185}"/>
                </a:ext>
              </a:extLst>
            </p:cNvPr>
            <p:cNvSpPr>
              <a:spLocks/>
            </p:cNvSpPr>
            <p:nvPr/>
          </p:nvSpPr>
          <p:spPr bwMode="auto">
            <a:xfrm>
              <a:off x="9012252" y="3306903"/>
              <a:ext cx="56626" cy="76521"/>
            </a:xfrm>
            <a:custGeom>
              <a:avLst/>
              <a:gdLst>
                <a:gd name="T0" fmla="*/ 19 w 50"/>
                <a:gd name="T1" fmla="*/ 40 h 68"/>
                <a:gd name="T2" fmla="*/ 22 w 50"/>
                <a:gd name="T3" fmla="*/ 29 h 68"/>
                <a:gd name="T4" fmla="*/ 16 w 50"/>
                <a:gd name="T5" fmla="*/ 18 h 68"/>
                <a:gd name="T6" fmla="*/ 16 w 50"/>
                <a:gd name="T7" fmla="*/ 25 h 68"/>
                <a:gd name="T8" fmla="*/ 7 w 50"/>
                <a:gd name="T9" fmla="*/ 29 h 68"/>
                <a:gd name="T10" fmla="*/ 0 w 50"/>
                <a:gd name="T11" fmla="*/ 20 h 68"/>
                <a:gd name="T12" fmla="*/ 23 w 50"/>
                <a:gd name="T13" fmla="*/ 0 h 68"/>
                <a:gd name="T14" fmla="*/ 43 w 50"/>
                <a:gd name="T15" fmla="*/ 6 h 68"/>
                <a:gd name="T16" fmla="*/ 44 w 50"/>
                <a:gd name="T17" fmla="*/ 14 h 68"/>
                <a:gd name="T18" fmla="*/ 50 w 50"/>
                <a:gd name="T19" fmla="*/ 21 h 68"/>
                <a:gd name="T20" fmla="*/ 50 w 50"/>
                <a:gd name="T21" fmla="*/ 29 h 68"/>
                <a:gd name="T22" fmla="*/ 44 w 50"/>
                <a:gd name="T23" fmla="*/ 29 h 68"/>
                <a:gd name="T24" fmla="*/ 25 w 50"/>
                <a:gd name="T25" fmla="*/ 68 h 68"/>
                <a:gd name="T26" fmla="*/ 22 w 50"/>
                <a:gd name="T27" fmla="*/ 60 h 68"/>
                <a:gd name="T28" fmla="*/ 22 w 50"/>
                <a:gd name="T29" fmla="*/ 65 h 68"/>
                <a:gd name="T30" fmla="*/ 12 w 50"/>
                <a:gd name="T31" fmla="*/ 53 h 68"/>
                <a:gd name="T32" fmla="*/ 19 w 50"/>
                <a:gd name="T33"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19" y="40"/>
                  </a:moveTo>
                  <a:cubicBezTo>
                    <a:pt x="22" y="29"/>
                    <a:pt x="22" y="29"/>
                    <a:pt x="22" y="29"/>
                  </a:cubicBezTo>
                  <a:cubicBezTo>
                    <a:pt x="18" y="27"/>
                    <a:pt x="17" y="22"/>
                    <a:pt x="16" y="18"/>
                  </a:cubicBezTo>
                  <a:cubicBezTo>
                    <a:pt x="16" y="21"/>
                    <a:pt x="15" y="23"/>
                    <a:pt x="16" y="25"/>
                  </a:cubicBezTo>
                  <a:cubicBezTo>
                    <a:pt x="13" y="25"/>
                    <a:pt x="10" y="29"/>
                    <a:pt x="7" y="29"/>
                  </a:cubicBezTo>
                  <a:cubicBezTo>
                    <a:pt x="4" y="29"/>
                    <a:pt x="0" y="24"/>
                    <a:pt x="0" y="20"/>
                  </a:cubicBezTo>
                  <a:cubicBezTo>
                    <a:pt x="0" y="15"/>
                    <a:pt x="21" y="0"/>
                    <a:pt x="23" y="0"/>
                  </a:cubicBezTo>
                  <a:cubicBezTo>
                    <a:pt x="29" y="0"/>
                    <a:pt x="34" y="6"/>
                    <a:pt x="43" y="6"/>
                  </a:cubicBezTo>
                  <a:cubicBezTo>
                    <a:pt x="43" y="9"/>
                    <a:pt x="41" y="14"/>
                    <a:pt x="44" y="14"/>
                  </a:cubicBezTo>
                  <a:cubicBezTo>
                    <a:pt x="50" y="21"/>
                    <a:pt x="50" y="21"/>
                    <a:pt x="50" y="21"/>
                  </a:cubicBezTo>
                  <a:cubicBezTo>
                    <a:pt x="50" y="23"/>
                    <a:pt x="49" y="26"/>
                    <a:pt x="50" y="29"/>
                  </a:cubicBezTo>
                  <a:cubicBezTo>
                    <a:pt x="48" y="29"/>
                    <a:pt x="46" y="30"/>
                    <a:pt x="44" y="29"/>
                  </a:cubicBezTo>
                  <a:cubicBezTo>
                    <a:pt x="41" y="43"/>
                    <a:pt x="35" y="68"/>
                    <a:pt x="25" y="68"/>
                  </a:cubicBezTo>
                  <a:cubicBezTo>
                    <a:pt x="22" y="68"/>
                    <a:pt x="22" y="63"/>
                    <a:pt x="22" y="60"/>
                  </a:cubicBezTo>
                  <a:cubicBezTo>
                    <a:pt x="22" y="65"/>
                    <a:pt x="22" y="65"/>
                    <a:pt x="22" y="65"/>
                  </a:cubicBezTo>
                  <a:cubicBezTo>
                    <a:pt x="16" y="65"/>
                    <a:pt x="12" y="56"/>
                    <a:pt x="12" y="53"/>
                  </a:cubicBezTo>
                  <a:cubicBezTo>
                    <a:pt x="12" y="51"/>
                    <a:pt x="19" y="40"/>
                    <a:pt x="19" y="4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66">
              <a:extLst>
                <a:ext uri="{FF2B5EF4-FFF2-40B4-BE49-F238E27FC236}">
                  <a16:creationId xmlns:a16="http://schemas.microsoft.com/office/drawing/2014/main" id="{33BEFD75-B34F-4003-AACF-EF7ACB288CF0}"/>
                </a:ext>
              </a:extLst>
            </p:cNvPr>
            <p:cNvSpPr>
              <a:spLocks/>
            </p:cNvSpPr>
            <p:nvPr/>
          </p:nvSpPr>
          <p:spPr bwMode="auto">
            <a:xfrm>
              <a:off x="9079591" y="3288538"/>
              <a:ext cx="64278" cy="47443"/>
            </a:xfrm>
            <a:custGeom>
              <a:avLst/>
              <a:gdLst>
                <a:gd name="T0" fmla="*/ 40 w 57"/>
                <a:gd name="T1" fmla="*/ 28 h 42"/>
                <a:gd name="T2" fmla="*/ 29 w 57"/>
                <a:gd name="T3" fmla="*/ 22 h 42"/>
                <a:gd name="T4" fmla="*/ 10 w 57"/>
                <a:gd name="T5" fmla="*/ 42 h 42"/>
                <a:gd name="T6" fmla="*/ 6 w 57"/>
                <a:gd name="T7" fmla="*/ 30 h 42"/>
                <a:gd name="T8" fmla="*/ 0 w 57"/>
                <a:gd name="T9" fmla="*/ 22 h 42"/>
                <a:gd name="T10" fmla="*/ 14 w 57"/>
                <a:gd name="T11" fmla="*/ 10 h 42"/>
                <a:gd name="T12" fmla="*/ 40 w 57"/>
                <a:gd name="T13" fmla="*/ 0 h 42"/>
                <a:gd name="T14" fmla="*/ 40 w 57"/>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
                  <a:moveTo>
                    <a:pt x="40" y="28"/>
                  </a:moveTo>
                  <a:cubicBezTo>
                    <a:pt x="34" y="28"/>
                    <a:pt x="31" y="23"/>
                    <a:pt x="29" y="22"/>
                  </a:cubicBezTo>
                  <a:cubicBezTo>
                    <a:pt x="22" y="30"/>
                    <a:pt x="20" y="42"/>
                    <a:pt x="10" y="42"/>
                  </a:cubicBezTo>
                  <a:cubicBezTo>
                    <a:pt x="7" y="42"/>
                    <a:pt x="5" y="34"/>
                    <a:pt x="6" y="30"/>
                  </a:cubicBezTo>
                  <a:cubicBezTo>
                    <a:pt x="1" y="27"/>
                    <a:pt x="0" y="26"/>
                    <a:pt x="0" y="22"/>
                  </a:cubicBezTo>
                  <a:cubicBezTo>
                    <a:pt x="0" y="22"/>
                    <a:pt x="14" y="10"/>
                    <a:pt x="14" y="10"/>
                  </a:cubicBezTo>
                  <a:cubicBezTo>
                    <a:pt x="27" y="14"/>
                    <a:pt x="29" y="0"/>
                    <a:pt x="40" y="0"/>
                  </a:cubicBezTo>
                  <a:cubicBezTo>
                    <a:pt x="57" y="0"/>
                    <a:pt x="48" y="28"/>
                    <a:pt x="40" y="2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67">
              <a:extLst>
                <a:ext uri="{FF2B5EF4-FFF2-40B4-BE49-F238E27FC236}">
                  <a16:creationId xmlns:a16="http://schemas.microsoft.com/office/drawing/2014/main" id="{1EDD77BE-A3F3-4F3B-89DC-854FD7B22FA6}"/>
                </a:ext>
              </a:extLst>
            </p:cNvPr>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68">
              <a:extLst>
                <a:ext uri="{FF2B5EF4-FFF2-40B4-BE49-F238E27FC236}">
                  <a16:creationId xmlns:a16="http://schemas.microsoft.com/office/drawing/2014/main" id="{08F6815E-3A33-41FA-871C-7582287A06DA}"/>
                </a:ext>
              </a:extLst>
            </p:cNvPr>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69">
              <a:extLst>
                <a:ext uri="{FF2B5EF4-FFF2-40B4-BE49-F238E27FC236}">
                  <a16:creationId xmlns:a16="http://schemas.microsoft.com/office/drawing/2014/main" id="{90DF5986-DACF-43EA-82C9-26846E4932F2}"/>
                </a:ext>
              </a:extLst>
            </p:cNvPr>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70">
              <a:extLst>
                <a:ext uri="{FF2B5EF4-FFF2-40B4-BE49-F238E27FC236}">
                  <a16:creationId xmlns:a16="http://schemas.microsoft.com/office/drawing/2014/main" id="{769C059E-8160-48E2-B646-F559899E27E3}"/>
                </a:ext>
              </a:extLst>
            </p:cNvPr>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71">
              <a:extLst>
                <a:ext uri="{FF2B5EF4-FFF2-40B4-BE49-F238E27FC236}">
                  <a16:creationId xmlns:a16="http://schemas.microsoft.com/office/drawing/2014/main" id="{9585895E-9290-4627-8D69-565D8A72EDDC}"/>
                </a:ext>
              </a:extLst>
            </p:cNvPr>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72">
              <a:extLst>
                <a:ext uri="{FF2B5EF4-FFF2-40B4-BE49-F238E27FC236}">
                  <a16:creationId xmlns:a16="http://schemas.microsoft.com/office/drawing/2014/main" id="{01C76520-391B-4726-BA70-6869229EF30A}"/>
                </a:ext>
              </a:extLst>
            </p:cNvPr>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73">
              <a:extLst>
                <a:ext uri="{FF2B5EF4-FFF2-40B4-BE49-F238E27FC236}">
                  <a16:creationId xmlns:a16="http://schemas.microsoft.com/office/drawing/2014/main" id="{80026EB4-ECDB-4EC5-A032-B13C4C73AB09}"/>
                </a:ext>
              </a:extLst>
            </p:cNvPr>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74">
              <a:extLst>
                <a:ext uri="{FF2B5EF4-FFF2-40B4-BE49-F238E27FC236}">
                  <a16:creationId xmlns:a16="http://schemas.microsoft.com/office/drawing/2014/main" id="{5695E2EC-D2CD-42FD-ACB5-7ACEE7DAFFF7}"/>
                </a:ext>
              </a:extLst>
            </p:cNvPr>
            <p:cNvSpPr>
              <a:spLocks/>
            </p:cNvSpPr>
            <p:nvPr/>
          </p:nvSpPr>
          <p:spPr bwMode="auto">
            <a:xfrm>
              <a:off x="5590190" y="2530977"/>
              <a:ext cx="954994" cy="716239"/>
            </a:xfrm>
            <a:custGeom>
              <a:avLst/>
              <a:gdLst>
                <a:gd name="T0" fmla="*/ 813 w 834"/>
                <a:gd name="T1" fmla="*/ 420 h 625"/>
                <a:gd name="T2" fmla="*/ 807 w 834"/>
                <a:gd name="T3" fmla="*/ 493 h 625"/>
                <a:gd name="T4" fmla="*/ 735 w 834"/>
                <a:gd name="T5" fmla="*/ 494 h 625"/>
                <a:gd name="T6" fmla="*/ 690 w 834"/>
                <a:gd name="T7" fmla="*/ 510 h 625"/>
                <a:gd name="T8" fmla="*/ 693 w 834"/>
                <a:gd name="T9" fmla="*/ 546 h 625"/>
                <a:gd name="T10" fmla="*/ 710 w 834"/>
                <a:gd name="T11" fmla="*/ 580 h 625"/>
                <a:gd name="T12" fmla="*/ 688 w 834"/>
                <a:gd name="T13" fmla="*/ 574 h 625"/>
                <a:gd name="T14" fmla="*/ 682 w 834"/>
                <a:gd name="T15" fmla="*/ 606 h 625"/>
                <a:gd name="T16" fmla="*/ 657 w 834"/>
                <a:gd name="T17" fmla="*/ 568 h 625"/>
                <a:gd name="T18" fmla="*/ 615 w 834"/>
                <a:gd name="T19" fmla="*/ 501 h 625"/>
                <a:gd name="T20" fmla="*/ 565 w 834"/>
                <a:gd name="T21" fmla="*/ 429 h 625"/>
                <a:gd name="T22" fmla="*/ 496 w 834"/>
                <a:gd name="T23" fmla="*/ 384 h 625"/>
                <a:gd name="T24" fmla="*/ 465 w 834"/>
                <a:gd name="T25" fmla="*/ 381 h 625"/>
                <a:gd name="T26" fmla="*/ 498 w 834"/>
                <a:gd name="T27" fmla="*/ 440 h 625"/>
                <a:gd name="T28" fmla="*/ 541 w 834"/>
                <a:gd name="T29" fmla="*/ 475 h 625"/>
                <a:gd name="T30" fmla="*/ 567 w 834"/>
                <a:gd name="T31" fmla="*/ 510 h 625"/>
                <a:gd name="T32" fmla="*/ 554 w 834"/>
                <a:gd name="T33" fmla="*/ 550 h 625"/>
                <a:gd name="T34" fmla="*/ 543 w 834"/>
                <a:gd name="T35" fmla="*/ 547 h 625"/>
                <a:gd name="T36" fmla="*/ 500 w 834"/>
                <a:gd name="T37" fmla="*/ 493 h 625"/>
                <a:gd name="T38" fmla="*/ 393 w 834"/>
                <a:gd name="T39" fmla="*/ 401 h 625"/>
                <a:gd name="T40" fmla="*/ 289 w 834"/>
                <a:gd name="T41" fmla="*/ 427 h 625"/>
                <a:gd name="T42" fmla="*/ 232 w 834"/>
                <a:gd name="T43" fmla="*/ 490 h 625"/>
                <a:gd name="T44" fmla="*/ 174 w 834"/>
                <a:gd name="T45" fmla="*/ 587 h 625"/>
                <a:gd name="T46" fmla="*/ 125 w 834"/>
                <a:gd name="T47" fmla="*/ 609 h 625"/>
                <a:gd name="T48" fmla="*/ 18 w 834"/>
                <a:gd name="T49" fmla="*/ 602 h 625"/>
                <a:gd name="T50" fmla="*/ 0 w 834"/>
                <a:gd name="T51" fmla="*/ 552 h 625"/>
                <a:gd name="T52" fmla="*/ 7 w 834"/>
                <a:gd name="T53" fmla="*/ 442 h 625"/>
                <a:gd name="T54" fmla="*/ 83 w 834"/>
                <a:gd name="T55" fmla="*/ 424 h 625"/>
                <a:gd name="T56" fmla="*/ 153 w 834"/>
                <a:gd name="T57" fmla="*/ 432 h 625"/>
                <a:gd name="T58" fmla="*/ 181 w 834"/>
                <a:gd name="T59" fmla="*/ 370 h 625"/>
                <a:gd name="T60" fmla="*/ 178 w 834"/>
                <a:gd name="T61" fmla="*/ 348 h 625"/>
                <a:gd name="T62" fmla="*/ 104 w 834"/>
                <a:gd name="T63" fmla="*/ 293 h 625"/>
                <a:gd name="T64" fmla="*/ 152 w 834"/>
                <a:gd name="T65" fmla="*/ 284 h 625"/>
                <a:gd name="T66" fmla="*/ 166 w 834"/>
                <a:gd name="T67" fmla="*/ 258 h 625"/>
                <a:gd name="T68" fmla="*/ 196 w 834"/>
                <a:gd name="T69" fmla="*/ 262 h 625"/>
                <a:gd name="T70" fmla="*/ 253 w 834"/>
                <a:gd name="T71" fmla="*/ 212 h 625"/>
                <a:gd name="T72" fmla="*/ 302 w 834"/>
                <a:gd name="T73" fmla="*/ 160 h 625"/>
                <a:gd name="T74" fmla="*/ 357 w 834"/>
                <a:gd name="T75" fmla="*/ 131 h 625"/>
                <a:gd name="T76" fmla="*/ 388 w 834"/>
                <a:gd name="T77" fmla="*/ 97 h 625"/>
                <a:gd name="T78" fmla="*/ 421 w 834"/>
                <a:gd name="T79" fmla="*/ 9 h 625"/>
                <a:gd name="T80" fmla="*/ 431 w 834"/>
                <a:gd name="T81" fmla="*/ 45 h 625"/>
                <a:gd name="T82" fmla="*/ 413 w 834"/>
                <a:gd name="T83" fmla="*/ 97 h 625"/>
                <a:gd name="T84" fmla="*/ 437 w 834"/>
                <a:gd name="T85" fmla="*/ 118 h 625"/>
                <a:gd name="T86" fmla="*/ 498 w 834"/>
                <a:gd name="T87" fmla="*/ 122 h 625"/>
                <a:gd name="T88" fmla="*/ 573 w 834"/>
                <a:gd name="T89" fmla="*/ 90 h 625"/>
                <a:gd name="T90" fmla="*/ 650 w 834"/>
                <a:gd name="T91" fmla="*/ 98 h 625"/>
                <a:gd name="T92" fmla="*/ 701 w 834"/>
                <a:gd name="T93" fmla="*/ 171 h 625"/>
                <a:gd name="T94" fmla="*/ 686 w 834"/>
                <a:gd name="T95" fmla="*/ 276 h 625"/>
                <a:gd name="T96" fmla="*/ 807 w 834"/>
                <a:gd name="T97" fmla="*/ 325 h 625"/>
                <a:gd name="T98" fmla="*/ 815 w 834"/>
                <a:gd name="T99" fmla="*/ 368 h 625"/>
                <a:gd name="T100" fmla="*/ 818 w 834"/>
                <a:gd name="T101" fmla="*/ 38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4" h="625">
                  <a:moveTo>
                    <a:pt x="818" y="388"/>
                  </a:moveTo>
                  <a:cubicBezTo>
                    <a:pt x="815" y="401"/>
                    <a:pt x="816" y="395"/>
                    <a:pt x="813" y="400"/>
                  </a:cubicBezTo>
                  <a:cubicBezTo>
                    <a:pt x="813" y="420"/>
                    <a:pt x="813" y="420"/>
                    <a:pt x="813" y="420"/>
                  </a:cubicBezTo>
                  <a:cubicBezTo>
                    <a:pt x="806" y="428"/>
                    <a:pt x="792" y="444"/>
                    <a:pt x="792" y="455"/>
                  </a:cubicBezTo>
                  <a:cubicBezTo>
                    <a:pt x="792" y="471"/>
                    <a:pt x="813" y="482"/>
                    <a:pt x="817" y="489"/>
                  </a:cubicBezTo>
                  <a:cubicBezTo>
                    <a:pt x="814" y="493"/>
                    <a:pt x="811" y="492"/>
                    <a:pt x="807" y="493"/>
                  </a:cubicBezTo>
                  <a:cubicBezTo>
                    <a:pt x="801" y="495"/>
                    <a:pt x="795" y="492"/>
                    <a:pt x="788" y="495"/>
                  </a:cubicBezTo>
                  <a:cubicBezTo>
                    <a:pt x="779" y="500"/>
                    <a:pt x="776" y="510"/>
                    <a:pt x="766" y="510"/>
                  </a:cubicBezTo>
                  <a:cubicBezTo>
                    <a:pt x="755" y="510"/>
                    <a:pt x="748" y="494"/>
                    <a:pt x="735" y="494"/>
                  </a:cubicBezTo>
                  <a:cubicBezTo>
                    <a:pt x="722" y="494"/>
                    <a:pt x="720" y="501"/>
                    <a:pt x="710" y="505"/>
                  </a:cubicBezTo>
                  <a:cubicBezTo>
                    <a:pt x="711" y="511"/>
                    <a:pt x="711" y="516"/>
                    <a:pt x="710" y="522"/>
                  </a:cubicBezTo>
                  <a:cubicBezTo>
                    <a:pt x="698" y="522"/>
                    <a:pt x="697" y="510"/>
                    <a:pt x="690" y="510"/>
                  </a:cubicBezTo>
                  <a:cubicBezTo>
                    <a:pt x="686" y="510"/>
                    <a:pt x="682" y="515"/>
                    <a:pt x="682" y="519"/>
                  </a:cubicBezTo>
                  <a:cubicBezTo>
                    <a:pt x="696" y="536"/>
                    <a:pt x="696" y="536"/>
                    <a:pt x="696" y="536"/>
                  </a:cubicBezTo>
                  <a:cubicBezTo>
                    <a:pt x="695" y="541"/>
                    <a:pt x="693" y="543"/>
                    <a:pt x="693" y="546"/>
                  </a:cubicBezTo>
                  <a:cubicBezTo>
                    <a:pt x="693" y="548"/>
                    <a:pt x="713" y="568"/>
                    <a:pt x="720" y="568"/>
                  </a:cubicBezTo>
                  <a:cubicBezTo>
                    <a:pt x="720" y="571"/>
                    <a:pt x="721" y="574"/>
                    <a:pt x="722" y="575"/>
                  </a:cubicBezTo>
                  <a:cubicBezTo>
                    <a:pt x="719" y="578"/>
                    <a:pt x="711" y="574"/>
                    <a:pt x="710" y="580"/>
                  </a:cubicBezTo>
                  <a:cubicBezTo>
                    <a:pt x="708" y="580"/>
                    <a:pt x="708" y="580"/>
                    <a:pt x="708" y="580"/>
                  </a:cubicBezTo>
                  <a:cubicBezTo>
                    <a:pt x="700" y="578"/>
                    <a:pt x="692" y="572"/>
                    <a:pt x="688" y="568"/>
                  </a:cubicBezTo>
                  <a:cubicBezTo>
                    <a:pt x="688" y="574"/>
                    <a:pt x="688" y="574"/>
                    <a:pt x="688" y="574"/>
                  </a:cubicBezTo>
                  <a:cubicBezTo>
                    <a:pt x="691" y="579"/>
                    <a:pt x="693" y="582"/>
                    <a:pt x="693" y="588"/>
                  </a:cubicBezTo>
                  <a:cubicBezTo>
                    <a:pt x="693" y="593"/>
                    <a:pt x="685" y="602"/>
                    <a:pt x="693" y="606"/>
                  </a:cubicBezTo>
                  <a:cubicBezTo>
                    <a:pt x="689" y="606"/>
                    <a:pt x="683" y="606"/>
                    <a:pt x="682" y="606"/>
                  </a:cubicBezTo>
                  <a:cubicBezTo>
                    <a:pt x="670" y="606"/>
                    <a:pt x="660" y="594"/>
                    <a:pt x="660" y="580"/>
                  </a:cubicBezTo>
                  <a:cubicBezTo>
                    <a:pt x="660" y="574"/>
                    <a:pt x="667" y="572"/>
                    <a:pt x="670" y="568"/>
                  </a:cubicBezTo>
                  <a:cubicBezTo>
                    <a:pt x="665" y="568"/>
                    <a:pt x="661" y="568"/>
                    <a:pt x="657" y="568"/>
                  </a:cubicBezTo>
                  <a:cubicBezTo>
                    <a:pt x="654" y="568"/>
                    <a:pt x="652" y="561"/>
                    <a:pt x="652" y="559"/>
                  </a:cubicBezTo>
                  <a:cubicBezTo>
                    <a:pt x="649" y="548"/>
                    <a:pt x="643" y="541"/>
                    <a:pt x="636" y="534"/>
                  </a:cubicBezTo>
                  <a:cubicBezTo>
                    <a:pt x="627" y="524"/>
                    <a:pt x="615" y="517"/>
                    <a:pt x="615" y="501"/>
                  </a:cubicBezTo>
                  <a:cubicBezTo>
                    <a:pt x="615" y="491"/>
                    <a:pt x="615" y="486"/>
                    <a:pt x="615" y="480"/>
                  </a:cubicBezTo>
                  <a:cubicBezTo>
                    <a:pt x="615" y="469"/>
                    <a:pt x="598" y="452"/>
                    <a:pt x="588" y="447"/>
                  </a:cubicBezTo>
                  <a:cubicBezTo>
                    <a:pt x="577" y="441"/>
                    <a:pt x="565" y="440"/>
                    <a:pt x="565" y="429"/>
                  </a:cubicBezTo>
                  <a:cubicBezTo>
                    <a:pt x="560" y="429"/>
                    <a:pt x="558" y="429"/>
                    <a:pt x="554" y="429"/>
                  </a:cubicBezTo>
                  <a:cubicBezTo>
                    <a:pt x="538" y="429"/>
                    <a:pt x="519" y="402"/>
                    <a:pt x="519" y="384"/>
                  </a:cubicBezTo>
                  <a:cubicBezTo>
                    <a:pt x="510" y="384"/>
                    <a:pt x="504" y="384"/>
                    <a:pt x="496" y="384"/>
                  </a:cubicBezTo>
                  <a:cubicBezTo>
                    <a:pt x="486" y="384"/>
                    <a:pt x="491" y="367"/>
                    <a:pt x="486" y="362"/>
                  </a:cubicBezTo>
                  <a:cubicBezTo>
                    <a:pt x="478" y="368"/>
                    <a:pt x="461" y="368"/>
                    <a:pt x="461" y="377"/>
                  </a:cubicBezTo>
                  <a:cubicBezTo>
                    <a:pt x="461" y="378"/>
                    <a:pt x="463" y="381"/>
                    <a:pt x="465" y="381"/>
                  </a:cubicBezTo>
                  <a:cubicBezTo>
                    <a:pt x="463" y="386"/>
                    <a:pt x="462" y="391"/>
                    <a:pt x="462" y="396"/>
                  </a:cubicBezTo>
                  <a:cubicBezTo>
                    <a:pt x="462" y="408"/>
                    <a:pt x="469" y="412"/>
                    <a:pt x="478" y="416"/>
                  </a:cubicBezTo>
                  <a:cubicBezTo>
                    <a:pt x="489" y="419"/>
                    <a:pt x="495" y="433"/>
                    <a:pt x="498" y="440"/>
                  </a:cubicBezTo>
                  <a:cubicBezTo>
                    <a:pt x="501" y="451"/>
                    <a:pt x="506" y="464"/>
                    <a:pt x="512" y="467"/>
                  </a:cubicBezTo>
                  <a:cubicBezTo>
                    <a:pt x="523" y="473"/>
                    <a:pt x="531" y="469"/>
                    <a:pt x="542" y="469"/>
                  </a:cubicBezTo>
                  <a:cubicBezTo>
                    <a:pt x="542" y="471"/>
                    <a:pt x="542" y="473"/>
                    <a:pt x="541" y="475"/>
                  </a:cubicBezTo>
                  <a:cubicBezTo>
                    <a:pt x="538" y="485"/>
                    <a:pt x="556" y="489"/>
                    <a:pt x="560" y="491"/>
                  </a:cubicBezTo>
                  <a:cubicBezTo>
                    <a:pt x="576" y="499"/>
                    <a:pt x="594" y="505"/>
                    <a:pt x="592" y="522"/>
                  </a:cubicBezTo>
                  <a:cubicBezTo>
                    <a:pt x="584" y="520"/>
                    <a:pt x="579" y="510"/>
                    <a:pt x="567" y="510"/>
                  </a:cubicBezTo>
                  <a:cubicBezTo>
                    <a:pt x="558" y="510"/>
                    <a:pt x="551" y="515"/>
                    <a:pt x="551" y="523"/>
                  </a:cubicBezTo>
                  <a:cubicBezTo>
                    <a:pt x="551" y="533"/>
                    <a:pt x="564" y="536"/>
                    <a:pt x="564" y="546"/>
                  </a:cubicBezTo>
                  <a:cubicBezTo>
                    <a:pt x="564" y="550"/>
                    <a:pt x="554" y="550"/>
                    <a:pt x="554" y="550"/>
                  </a:cubicBezTo>
                  <a:cubicBezTo>
                    <a:pt x="548" y="557"/>
                    <a:pt x="549" y="574"/>
                    <a:pt x="538" y="574"/>
                  </a:cubicBezTo>
                  <a:cubicBezTo>
                    <a:pt x="533" y="574"/>
                    <a:pt x="530" y="571"/>
                    <a:pt x="530" y="568"/>
                  </a:cubicBezTo>
                  <a:cubicBezTo>
                    <a:pt x="539" y="568"/>
                    <a:pt x="543" y="556"/>
                    <a:pt x="543" y="547"/>
                  </a:cubicBezTo>
                  <a:cubicBezTo>
                    <a:pt x="543" y="535"/>
                    <a:pt x="537" y="532"/>
                    <a:pt x="535" y="524"/>
                  </a:cubicBezTo>
                  <a:cubicBezTo>
                    <a:pt x="533" y="524"/>
                    <a:pt x="515" y="505"/>
                    <a:pt x="514" y="501"/>
                  </a:cubicBezTo>
                  <a:cubicBezTo>
                    <a:pt x="511" y="501"/>
                    <a:pt x="500" y="497"/>
                    <a:pt x="500" y="493"/>
                  </a:cubicBezTo>
                  <a:cubicBezTo>
                    <a:pt x="476" y="487"/>
                    <a:pt x="471" y="480"/>
                    <a:pt x="458" y="466"/>
                  </a:cubicBezTo>
                  <a:cubicBezTo>
                    <a:pt x="453" y="461"/>
                    <a:pt x="442" y="458"/>
                    <a:pt x="440" y="452"/>
                  </a:cubicBezTo>
                  <a:cubicBezTo>
                    <a:pt x="426" y="434"/>
                    <a:pt x="422" y="401"/>
                    <a:pt x="393" y="401"/>
                  </a:cubicBezTo>
                  <a:cubicBezTo>
                    <a:pt x="379" y="401"/>
                    <a:pt x="379" y="412"/>
                    <a:pt x="372" y="415"/>
                  </a:cubicBezTo>
                  <a:cubicBezTo>
                    <a:pt x="357" y="422"/>
                    <a:pt x="348" y="436"/>
                    <a:pt x="331" y="436"/>
                  </a:cubicBezTo>
                  <a:cubicBezTo>
                    <a:pt x="314" y="436"/>
                    <a:pt x="304" y="427"/>
                    <a:pt x="289" y="427"/>
                  </a:cubicBezTo>
                  <a:cubicBezTo>
                    <a:pt x="277" y="427"/>
                    <a:pt x="265" y="435"/>
                    <a:pt x="265" y="447"/>
                  </a:cubicBezTo>
                  <a:cubicBezTo>
                    <a:pt x="270" y="465"/>
                    <a:pt x="270" y="465"/>
                    <a:pt x="270" y="465"/>
                  </a:cubicBezTo>
                  <a:cubicBezTo>
                    <a:pt x="265" y="481"/>
                    <a:pt x="248" y="486"/>
                    <a:pt x="232" y="490"/>
                  </a:cubicBezTo>
                  <a:cubicBezTo>
                    <a:pt x="219" y="493"/>
                    <a:pt x="197" y="526"/>
                    <a:pt x="197" y="543"/>
                  </a:cubicBezTo>
                  <a:cubicBezTo>
                    <a:pt x="197" y="550"/>
                    <a:pt x="201" y="552"/>
                    <a:pt x="204" y="554"/>
                  </a:cubicBezTo>
                  <a:cubicBezTo>
                    <a:pt x="195" y="570"/>
                    <a:pt x="190" y="579"/>
                    <a:pt x="174" y="587"/>
                  </a:cubicBezTo>
                  <a:cubicBezTo>
                    <a:pt x="165" y="592"/>
                    <a:pt x="164" y="612"/>
                    <a:pt x="148" y="607"/>
                  </a:cubicBezTo>
                  <a:cubicBezTo>
                    <a:pt x="148" y="608"/>
                    <a:pt x="148" y="608"/>
                    <a:pt x="148" y="608"/>
                  </a:cubicBezTo>
                  <a:cubicBezTo>
                    <a:pt x="142" y="605"/>
                    <a:pt x="129" y="609"/>
                    <a:pt x="125" y="609"/>
                  </a:cubicBezTo>
                  <a:cubicBezTo>
                    <a:pt x="107" y="609"/>
                    <a:pt x="97" y="625"/>
                    <a:pt x="80" y="625"/>
                  </a:cubicBezTo>
                  <a:cubicBezTo>
                    <a:pt x="69" y="625"/>
                    <a:pt x="68" y="596"/>
                    <a:pt x="51" y="596"/>
                  </a:cubicBezTo>
                  <a:cubicBezTo>
                    <a:pt x="38" y="596"/>
                    <a:pt x="30" y="602"/>
                    <a:pt x="18" y="602"/>
                  </a:cubicBezTo>
                  <a:cubicBezTo>
                    <a:pt x="14" y="602"/>
                    <a:pt x="12" y="598"/>
                    <a:pt x="12" y="595"/>
                  </a:cubicBezTo>
                  <a:cubicBezTo>
                    <a:pt x="12" y="578"/>
                    <a:pt x="12" y="573"/>
                    <a:pt x="12" y="563"/>
                  </a:cubicBezTo>
                  <a:cubicBezTo>
                    <a:pt x="6" y="563"/>
                    <a:pt x="0" y="559"/>
                    <a:pt x="0" y="552"/>
                  </a:cubicBezTo>
                  <a:cubicBezTo>
                    <a:pt x="0" y="542"/>
                    <a:pt x="8" y="540"/>
                    <a:pt x="8" y="534"/>
                  </a:cubicBezTo>
                  <a:cubicBezTo>
                    <a:pt x="8" y="514"/>
                    <a:pt x="15" y="493"/>
                    <a:pt x="15" y="473"/>
                  </a:cubicBezTo>
                  <a:cubicBezTo>
                    <a:pt x="15" y="461"/>
                    <a:pt x="7" y="450"/>
                    <a:pt x="7" y="442"/>
                  </a:cubicBezTo>
                  <a:cubicBezTo>
                    <a:pt x="7" y="438"/>
                    <a:pt x="33" y="421"/>
                    <a:pt x="37" y="421"/>
                  </a:cubicBezTo>
                  <a:cubicBezTo>
                    <a:pt x="40" y="421"/>
                    <a:pt x="44" y="426"/>
                    <a:pt x="48" y="424"/>
                  </a:cubicBezTo>
                  <a:cubicBezTo>
                    <a:pt x="83" y="424"/>
                    <a:pt x="83" y="424"/>
                    <a:pt x="83" y="424"/>
                  </a:cubicBezTo>
                  <a:cubicBezTo>
                    <a:pt x="86" y="427"/>
                    <a:pt x="92" y="428"/>
                    <a:pt x="95" y="429"/>
                  </a:cubicBezTo>
                  <a:cubicBezTo>
                    <a:pt x="132" y="429"/>
                    <a:pt x="132" y="429"/>
                    <a:pt x="132" y="429"/>
                  </a:cubicBezTo>
                  <a:cubicBezTo>
                    <a:pt x="141" y="427"/>
                    <a:pt x="145" y="432"/>
                    <a:pt x="153" y="432"/>
                  </a:cubicBezTo>
                  <a:cubicBezTo>
                    <a:pt x="158" y="432"/>
                    <a:pt x="170" y="428"/>
                    <a:pt x="172" y="428"/>
                  </a:cubicBezTo>
                  <a:cubicBezTo>
                    <a:pt x="172" y="412"/>
                    <a:pt x="182" y="408"/>
                    <a:pt x="182" y="392"/>
                  </a:cubicBezTo>
                  <a:cubicBezTo>
                    <a:pt x="182" y="389"/>
                    <a:pt x="181" y="375"/>
                    <a:pt x="181" y="370"/>
                  </a:cubicBezTo>
                  <a:cubicBezTo>
                    <a:pt x="179" y="372"/>
                    <a:pt x="179" y="372"/>
                    <a:pt x="179" y="372"/>
                  </a:cubicBezTo>
                  <a:cubicBezTo>
                    <a:pt x="181" y="369"/>
                    <a:pt x="183" y="363"/>
                    <a:pt x="183" y="360"/>
                  </a:cubicBezTo>
                  <a:cubicBezTo>
                    <a:pt x="183" y="353"/>
                    <a:pt x="178" y="354"/>
                    <a:pt x="178" y="348"/>
                  </a:cubicBezTo>
                  <a:cubicBezTo>
                    <a:pt x="163" y="348"/>
                    <a:pt x="158" y="334"/>
                    <a:pt x="158" y="321"/>
                  </a:cubicBezTo>
                  <a:cubicBezTo>
                    <a:pt x="154" y="320"/>
                    <a:pt x="153" y="316"/>
                    <a:pt x="149" y="315"/>
                  </a:cubicBezTo>
                  <a:cubicBezTo>
                    <a:pt x="137" y="311"/>
                    <a:pt x="104" y="305"/>
                    <a:pt x="104" y="293"/>
                  </a:cubicBezTo>
                  <a:cubicBezTo>
                    <a:pt x="103" y="293"/>
                    <a:pt x="103" y="291"/>
                    <a:pt x="103" y="290"/>
                  </a:cubicBezTo>
                  <a:cubicBezTo>
                    <a:pt x="103" y="283"/>
                    <a:pt x="124" y="278"/>
                    <a:pt x="132" y="276"/>
                  </a:cubicBezTo>
                  <a:cubicBezTo>
                    <a:pt x="134" y="280"/>
                    <a:pt x="146" y="284"/>
                    <a:pt x="152" y="284"/>
                  </a:cubicBezTo>
                  <a:cubicBezTo>
                    <a:pt x="158" y="284"/>
                    <a:pt x="167" y="280"/>
                    <a:pt x="170" y="280"/>
                  </a:cubicBezTo>
                  <a:cubicBezTo>
                    <a:pt x="170" y="274"/>
                    <a:pt x="170" y="274"/>
                    <a:pt x="170" y="274"/>
                  </a:cubicBezTo>
                  <a:cubicBezTo>
                    <a:pt x="164" y="272"/>
                    <a:pt x="167" y="261"/>
                    <a:pt x="166" y="258"/>
                  </a:cubicBezTo>
                  <a:cubicBezTo>
                    <a:pt x="166" y="252"/>
                    <a:pt x="166" y="252"/>
                    <a:pt x="166" y="252"/>
                  </a:cubicBezTo>
                  <a:cubicBezTo>
                    <a:pt x="173" y="252"/>
                    <a:pt x="173" y="252"/>
                    <a:pt x="173" y="252"/>
                  </a:cubicBezTo>
                  <a:cubicBezTo>
                    <a:pt x="179" y="258"/>
                    <a:pt x="187" y="262"/>
                    <a:pt x="196" y="262"/>
                  </a:cubicBezTo>
                  <a:cubicBezTo>
                    <a:pt x="202" y="262"/>
                    <a:pt x="208" y="256"/>
                    <a:pt x="209" y="250"/>
                  </a:cubicBezTo>
                  <a:cubicBezTo>
                    <a:pt x="232" y="250"/>
                    <a:pt x="238" y="233"/>
                    <a:pt x="242" y="214"/>
                  </a:cubicBezTo>
                  <a:cubicBezTo>
                    <a:pt x="247" y="214"/>
                    <a:pt x="249" y="213"/>
                    <a:pt x="253" y="212"/>
                  </a:cubicBezTo>
                  <a:cubicBezTo>
                    <a:pt x="257" y="210"/>
                    <a:pt x="288" y="198"/>
                    <a:pt x="291" y="194"/>
                  </a:cubicBezTo>
                  <a:cubicBezTo>
                    <a:pt x="297" y="188"/>
                    <a:pt x="295" y="179"/>
                    <a:pt x="295" y="169"/>
                  </a:cubicBezTo>
                  <a:cubicBezTo>
                    <a:pt x="295" y="166"/>
                    <a:pt x="301" y="161"/>
                    <a:pt x="302" y="160"/>
                  </a:cubicBezTo>
                  <a:cubicBezTo>
                    <a:pt x="313" y="149"/>
                    <a:pt x="323" y="136"/>
                    <a:pt x="341" y="136"/>
                  </a:cubicBezTo>
                  <a:cubicBezTo>
                    <a:pt x="351" y="136"/>
                    <a:pt x="346" y="139"/>
                    <a:pt x="351" y="136"/>
                  </a:cubicBezTo>
                  <a:cubicBezTo>
                    <a:pt x="354" y="139"/>
                    <a:pt x="356" y="133"/>
                    <a:pt x="357" y="131"/>
                  </a:cubicBezTo>
                  <a:cubicBezTo>
                    <a:pt x="363" y="125"/>
                    <a:pt x="370" y="130"/>
                    <a:pt x="376" y="130"/>
                  </a:cubicBezTo>
                  <a:cubicBezTo>
                    <a:pt x="381" y="130"/>
                    <a:pt x="393" y="123"/>
                    <a:pt x="393" y="117"/>
                  </a:cubicBezTo>
                  <a:cubicBezTo>
                    <a:pt x="393" y="113"/>
                    <a:pt x="388" y="97"/>
                    <a:pt x="388" y="97"/>
                  </a:cubicBezTo>
                  <a:cubicBezTo>
                    <a:pt x="385" y="75"/>
                    <a:pt x="373" y="69"/>
                    <a:pt x="373" y="50"/>
                  </a:cubicBezTo>
                  <a:cubicBezTo>
                    <a:pt x="373" y="16"/>
                    <a:pt x="402" y="14"/>
                    <a:pt x="421" y="0"/>
                  </a:cubicBezTo>
                  <a:cubicBezTo>
                    <a:pt x="421" y="9"/>
                    <a:pt x="421" y="9"/>
                    <a:pt x="421" y="9"/>
                  </a:cubicBezTo>
                  <a:cubicBezTo>
                    <a:pt x="417" y="17"/>
                    <a:pt x="417" y="22"/>
                    <a:pt x="417" y="30"/>
                  </a:cubicBezTo>
                  <a:cubicBezTo>
                    <a:pt x="417" y="38"/>
                    <a:pt x="425" y="39"/>
                    <a:pt x="431" y="39"/>
                  </a:cubicBezTo>
                  <a:cubicBezTo>
                    <a:pt x="431" y="41"/>
                    <a:pt x="431" y="43"/>
                    <a:pt x="431" y="45"/>
                  </a:cubicBezTo>
                  <a:cubicBezTo>
                    <a:pt x="431" y="49"/>
                    <a:pt x="424" y="51"/>
                    <a:pt x="422" y="53"/>
                  </a:cubicBezTo>
                  <a:cubicBezTo>
                    <a:pt x="414" y="61"/>
                    <a:pt x="405" y="68"/>
                    <a:pt x="405" y="82"/>
                  </a:cubicBezTo>
                  <a:cubicBezTo>
                    <a:pt x="405" y="90"/>
                    <a:pt x="409" y="96"/>
                    <a:pt x="413" y="97"/>
                  </a:cubicBezTo>
                  <a:cubicBezTo>
                    <a:pt x="413" y="101"/>
                    <a:pt x="414" y="103"/>
                    <a:pt x="413" y="105"/>
                  </a:cubicBezTo>
                  <a:cubicBezTo>
                    <a:pt x="422" y="105"/>
                    <a:pt x="425" y="109"/>
                    <a:pt x="432" y="109"/>
                  </a:cubicBezTo>
                  <a:cubicBezTo>
                    <a:pt x="433" y="113"/>
                    <a:pt x="435" y="118"/>
                    <a:pt x="437" y="118"/>
                  </a:cubicBezTo>
                  <a:cubicBezTo>
                    <a:pt x="457" y="118"/>
                    <a:pt x="472" y="100"/>
                    <a:pt x="489" y="102"/>
                  </a:cubicBezTo>
                  <a:cubicBezTo>
                    <a:pt x="488" y="106"/>
                    <a:pt x="485" y="109"/>
                    <a:pt x="485" y="111"/>
                  </a:cubicBezTo>
                  <a:cubicBezTo>
                    <a:pt x="485" y="113"/>
                    <a:pt x="498" y="122"/>
                    <a:pt x="498" y="122"/>
                  </a:cubicBezTo>
                  <a:cubicBezTo>
                    <a:pt x="506" y="122"/>
                    <a:pt x="507" y="117"/>
                    <a:pt x="510" y="115"/>
                  </a:cubicBezTo>
                  <a:cubicBezTo>
                    <a:pt x="523" y="109"/>
                    <a:pt x="533" y="111"/>
                    <a:pt x="545" y="105"/>
                  </a:cubicBezTo>
                  <a:cubicBezTo>
                    <a:pt x="551" y="102"/>
                    <a:pt x="563" y="90"/>
                    <a:pt x="573" y="90"/>
                  </a:cubicBezTo>
                  <a:cubicBezTo>
                    <a:pt x="582" y="90"/>
                    <a:pt x="593" y="91"/>
                    <a:pt x="598" y="94"/>
                  </a:cubicBezTo>
                  <a:cubicBezTo>
                    <a:pt x="597" y="97"/>
                    <a:pt x="595" y="101"/>
                    <a:pt x="595" y="102"/>
                  </a:cubicBezTo>
                  <a:cubicBezTo>
                    <a:pt x="615" y="102"/>
                    <a:pt x="635" y="98"/>
                    <a:pt x="650" y="98"/>
                  </a:cubicBezTo>
                  <a:cubicBezTo>
                    <a:pt x="664" y="98"/>
                    <a:pt x="673" y="97"/>
                    <a:pt x="688" y="97"/>
                  </a:cubicBezTo>
                  <a:cubicBezTo>
                    <a:pt x="704" y="97"/>
                    <a:pt x="712" y="127"/>
                    <a:pt x="712" y="144"/>
                  </a:cubicBezTo>
                  <a:cubicBezTo>
                    <a:pt x="712" y="155"/>
                    <a:pt x="701" y="160"/>
                    <a:pt x="701" y="171"/>
                  </a:cubicBezTo>
                  <a:cubicBezTo>
                    <a:pt x="701" y="187"/>
                    <a:pt x="716" y="198"/>
                    <a:pt x="716" y="213"/>
                  </a:cubicBezTo>
                  <a:cubicBezTo>
                    <a:pt x="716" y="222"/>
                    <a:pt x="701" y="225"/>
                    <a:pt x="698" y="230"/>
                  </a:cubicBezTo>
                  <a:cubicBezTo>
                    <a:pt x="689" y="245"/>
                    <a:pt x="686" y="257"/>
                    <a:pt x="686" y="276"/>
                  </a:cubicBezTo>
                  <a:cubicBezTo>
                    <a:pt x="686" y="299"/>
                    <a:pt x="701" y="294"/>
                    <a:pt x="719" y="294"/>
                  </a:cubicBezTo>
                  <a:cubicBezTo>
                    <a:pt x="743" y="294"/>
                    <a:pt x="754" y="284"/>
                    <a:pt x="773" y="284"/>
                  </a:cubicBezTo>
                  <a:cubicBezTo>
                    <a:pt x="793" y="284"/>
                    <a:pt x="788" y="325"/>
                    <a:pt x="807" y="325"/>
                  </a:cubicBezTo>
                  <a:cubicBezTo>
                    <a:pt x="807" y="357"/>
                    <a:pt x="807" y="357"/>
                    <a:pt x="807" y="357"/>
                  </a:cubicBezTo>
                  <a:cubicBezTo>
                    <a:pt x="807" y="360"/>
                    <a:pt x="810" y="361"/>
                    <a:pt x="811" y="363"/>
                  </a:cubicBezTo>
                  <a:cubicBezTo>
                    <a:pt x="815" y="368"/>
                    <a:pt x="815" y="368"/>
                    <a:pt x="815" y="368"/>
                  </a:cubicBezTo>
                  <a:cubicBezTo>
                    <a:pt x="819" y="368"/>
                    <a:pt x="828" y="364"/>
                    <a:pt x="833" y="363"/>
                  </a:cubicBezTo>
                  <a:cubicBezTo>
                    <a:pt x="834" y="367"/>
                    <a:pt x="833" y="371"/>
                    <a:pt x="834" y="375"/>
                  </a:cubicBezTo>
                  <a:cubicBezTo>
                    <a:pt x="826" y="377"/>
                    <a:pt x="818" y="380"/>
                    <a:pt x="818" y="38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75">
              <a:extLst>
                <a:ext uri="{FF2B5EF4-FFF2-40B4-BE49-F238E27FC236}">
                  <a16:creationId xmlns:a16="http://schemas.microsoft.com/office/drawing/2014/main" id="{E49C5350-30EB-43BE-BD1B-9291B74C7034}"/>
                </a:ext>
              </a:extLst>
            </p:cNvPr>
            <p:cNvSpPr>
              <a:spLocks/>
            </p:cNvSpPr>
            <p:nvPr/>
          </p:nvSpPr>
          <p:spPr bwMode="auto">
            <a:xfrm>
              <a:off x="5945252" y="1963190"/>
              <a:ext cx="642785" cy="655022"/>
            </a:xfrm>
            <a:custGeom>
              <a:avLst/>
              <a:gdLst>
                <a:gd name="T0" fmla="*/ 113 w 562"/>
                <a:gd name="T1" fmla="*/ 425 h 572"/>
                <a:gd name="T2" fmla="*/ 7 w 562"/>
                <a:gd name="T3" fmla="*/ 457 h 572"/>
                <a:gd name="T4" fmla="*/ 20 w 562"/>
                <a:gd name="T5" fmla="*/ 433 h 572"/>
                <a:gd name="T6" fmla="*/ 13 w 562"/>
                <a:gd name="T7" fmla="*/ 416 h 572"/>
                <a:gd name="T8" fmla="*/ 16 w 562"/>
                <a:gd name="T9" fmla="*/ 342 h 572"/>
                <a:gd name="T10" fmla="*/ 94 w 562"/>
                <a:gd name="T11" fmla="*/ 294 h 572"/>
                <a:gd name="T12" fmla="*/ 145 w 562"/>
                <a:gd name="T13" fmla="*/ 233 h 572"/>
                <a:gd name="T14" fmla="*/ 166 w 562"/>
                <a:gd name="T15" fmla="*/ 183 h 572"/>
                <a:gd name="T16" fmla="*/ 243 w 562"/>
                <a:gd name="T17" fmla="*/ 99 h 572"/>
                <a:gd name="T18" fmla="*/ 213 w 562"/>
                <a:gd name="T19" fmla="*/ 102 h 572"/>
                <a:gd name="T20" fmla="*/ 213 w 562"/>
                <a:gd name="T21" fmla="*/ 87 h 572"/>
                <a:gd name="T22" fmla="*/ 226 w 562"/>
                <a:gd name="T23" fmla="*/ 79 h 572"/>
                <a:gd name="T24" fmla="*/ 253 w 562"/>
                <a:gd name="T25" fmla="*/ 102 h 572"/>
                <a:gd name="T26" fmla="*/ 255 w 562"/>
                <a:gd name="T27" fmla="*/ 80 h 572"/>
                <a:gd name="T28" fmla="*/ 288 w 562"/>
                <a:gd name="T29" fmla="*/ 66 h 572"/>
                <a:gd name="T30" fmla="*/ 314 w 562"/>
                <a:gd name="T31" fmla="*/ 50 h 572"/>
                <a:gd name="T32" fmla="*/ 342 w 562"/>
                <a:gd name="T33" fmla="*/ 38 h 572"/>
                <a:gd name="T34" fmla="*/ 378 w 562"/>
                <a:gd name="T35" fmla="*/ 29 h 572"/>
                <a:gd name="T36" fmla="*/ 383 w 562"/>
                <a:gd name="T37" fmla="*/ 8 h 572"/>
                <a:gd name="T38" fmla="*/ 439 w 562"/>
                <a:gd name="T39" fmla="*/ 10 h 572"/>
                <a:gd name="T40" fmla="*/ 456 w 562"/>
                <a:gd name="T41" fmla="*/ 12 h 572"/>
                <a:gd name="T42" fmla="*/ 488 w 562"/>
                <a:gd name="T43" fmla="*/ 4 h 572"/>
                <a:gd name="T44" fmla="*/ 507 w 562"/>
                <a:gd name="T45" fmla="*/ 10 h 572"/>
                <a:gd name="T46" fmla="*/ 503 w 562"/>
                <a:gd name="T47" fmla="*/ 42 h 572"/>
                <a:gd name="T48" fmla="*/ 541 w 562"/>
                <a:gd name="T49" fmla="*/ 57 h 572"/>
                <a:gd name="T50" fmla="*/ 530 w 562"/>
                <a:gd name="T51" fmla="*/ 129 h 572"/>
                <a:gd name="T52" fmla="*/ 531 w 562"/>
                <a:gd name="T53" fmla="*/ 203 h 572"/>
                <a:gd name="T54" fmla="*/ 547 w 562"/>
                <a:gd name="T55" fmla="*/ 266 h 572"/>
                <a:gd name="T56" fmla="*/ 562 w 562"/>
                <a:gd name="T57" fmla="*/ 310 h 572"/>
                <a:gd name="T58" fmla="*/ 437 w 562"/>
                <a:gd name="T59" fmla="*/ 404 h 572"/>
                <a:gd name="T60" fmla="*/ 375 w 562"/>
                <a:gd name="T61" fmla="*/ 405 h 572"/>
                <a:gd name="T62" fmla="*/ 353 w 562"/>
                <a:gd name="T63" fmla="*/ 360 h 572"/>
                <a:gd name="T64" fmla="*/ 338 w 562"/>
                <a:gd name="T65" fmla="*/ 314 h 572"/>
                <a:gd name="T66" fmla="*/ 435 w 562"/>
                <a:gd name="T67" fmla="*/ 234 h 572"/>
                <a:gd name="T68" fmla="*/ 346 w 562"/>
                <a:gd name="T69" fmla="*/ 242 h 572"/>
                <a:gd name="T70" fmla="*/ 295 w 562"/>
                <a:gd name="T71" fmla="*/ 304 h 572"/>
                <a:gd name="T72" fmla="*/ 251 w 562"/>
                <a:gd name="T73" fmla="*/ 362 h 572"/>
                <a:gd name="T74" fmla="*/ 257 w 562"/>
                <a:gd name="T75" fmla="*/ 392 h 572"/>
                <a:gd name="T76" fmla="*/ 261 w 562"/>
                <a:gd name="T77" fmla="*/ 455 h 572"/>
                <a:gd name="T78" fmla="*/ 251 w 562"/>
                <a:gd name="T79" fmla="*/ 509 h 572"/>
                <a:gd name="T80" fmla="*/ 208 w 562"/>
                <a:gd name="T81" fmla="*/ 547 h 572"/>
                <a:gd name="T82" fmla="*/ 155 w 562"/>
                <a:gd name="T83" fmla="*/ 535 h 572"/>
                <a:gd name="T84" fmla="*/ 140 w 562"/>
                <a:gd name="T85" fmla="*/ 485 h 572"/>
                <a:gd name="T86" fmla="*/ 130 w 562"/>
                <a:gd name="T87" fmla="*/ 44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72">
                  <a:moveTo>
                    <a:pt x="130" y="445"/>
                  </a:moveTo>
                  <a:cubicBezTo>
                    <a:pt x="120" y="440"/>
                    <a:pt x="119" y="433"/>
                    <a:pt x="113" y="425"/>
                  </a:cubicBezTo>
                  <a:cubicBezTo>
                    <a:pt x="97" y="449"/>
                    <a:pt x="73" y="479"/>
                    <a:pt x="41" y="479"/>
                  </a:cubicBezTo>
                  <a:cubicBezTo>
                    <a:pt x="37" y="479"/>
                    <a:pt x="7" y="460"/>
                    <a:pt x="7" y="457"/>
                  </a:cubicBezTo>
                  <a:cubicBezTo>
                    <a:pt x="7" y="451"/>
                    <a:pt x="17" y="447"/>
                    <a:pt x="20" y="445"/>
                  </a:cubicBezTo>
                  <a:cubicBezTo>
                    <a:pt x="20" y="433"/>
                    <a:pt x="20" y="433"/>
                    <a:pt x="20" y="433"/>
                  </a:cubicBezTo>
                  <a:cubicBezTo>
                    <a:pt x="10" y="433"/>
                    <a:pt x="10" y="433"/>
                    <a:pt x="1" y="437"/>
                  </a:cubicBezTo>
                  <a:cubicBezTo>
                    <a:pt x="1" y="432"/>
                    <a:pt x="9" y="422"/>
                    <a:pt x="13" y="416"/>
                  </a:cubicBezTo>
                  <a:cubicBezTo>
                    <a:pt x="1" y="402"/>
                    <a:pt x="0" y="382"/>
                    <a:pt x="0" y="360"/>
                  </a:cubicBezTo>
                  <a:cubicBezTo>
                    <a:pt x="0" y="348"/>
                    <a:pt x="12" y="349"/>
                    <a:pt x="16" y="342"/>
                  </a:cubicBezTo>
                  <a:cubicBezTo>
                    <a:pt x="25" y="328"/>
                    <a:pt x="34" y="319"/>
                    <a:pt x="50" y="314"/>
                  </a:cubicBezTo>
                  <a:cubicBezTo>
                    <a:pt x="64" y="310"/>
                    <a:pt x="67" y="291"/>
                    <a:pt x="94" y="294"/>
                  </a:cubicBezTo>
                  <a:cubicBezTo>
                    <a:pt x="86" y="292"/>
                    <a:pt x="83" y="290"/>
                    <a:pt x="76" y="288"/>
                  </a:cubicBezTo>
                  <a:cubicBezTo>
                    <a:pt x="110" y="280"/>
                    <a:pt x="122" y="252"/>
                    <a:pt x="145" y="233"/>
                  </a:cubicBezTo>
                  <a:cubicBezTo>
                    <a:pt x="154" y="226"/>
                    <a:pt x="153" y="201"/>
                    <a:pt x="159" y="201"/>
                  </a:cubicBezTo>
                  <a:cubicBezTo>
                    <a:pt x="159" y="201"/>
                    <a:pt x="166" y="183"/>
                    <a:pt x="166" y="183"/>
                  </a:cubicBezTo>
                  <a:cubicBezTo>
                    <a:pt x="175" y="167"/>
                    <a:pt x="186" y="156"/>
                    <a:pt x="202" y="149"/>
                  </a:cubicBezTo>
                  <a:cubicBezTo>
                    <a:pt x="218" y="143"/>
                    <a:pt x="239" y="116"/>
                    <a:pt x="243" y="99"/>
                  </a:cubicBezTo>
                  <a:cubicBezTo>
                    <a:pt x="224" y="103"/>
                    <a:pt x="216" y="114"/>
                    <a:pt x="198" y="114"/>
                  </a:cubicBezTo>
                  <a:cubicBezTo>
                    <a:pt x="202" y="108"/>
                    <a:pt x="210" y="104"/>
                    <a:pt x="213" y="102"/>
                  </a:cubicBezTo>
                  <a:cubicBezTo>
                    <a:pt x="210" y="102"/>
                    <a:pt x="202" y="100"/>
                    <a:pt x="202" y="100"/>
                  </a:cubicBezTo>
                  <a:cubicBezTo>
                    <a:pt x="203" y="92"/>
                    <a:pt x="207" y="87"/>
                    <a:pt x="213" y="87"/>
                  </a:cubicBezTo>
                  <a:cubicBezTo>
                    <a:pt x="216" y="87"/>
                    <a:pt x="217" y="90"/>
                    <a:pt x="219" y="90"/>
                  </a:cubicBezTo>
                  <a:cubicBezTo>
                    <a:pt x="222" y="85"/>
                    <a:pt x="224" y="82"/>
                    <a:pt x="226" y="79"/>
                  </a:cubicBezTo>
                  <a:cubicBezTo>
                    <a:pt x="230" y="84"/>
                    <a:pt x="231" y="88"/>
                    <a:pt x="228" y="94"/>
                  </a:cubicBezTo>
                  <a:cubicBezTo>
                    <a:pt x="241" y="94"/>
                    <a:pt x="244" y="102"/>
                    <a:pt x="253" y="102"/>
                  </a:cubicBezTo>
                  <a:cubicBezTo>
                    <a:pt x="257" y="102"/>
                    <a:pt x="266" y="83"/>
                    <a:pt x="267" y="82"/>
                  </a:cubicBezTo>
                  <a:cubicBezTo>
                    <a:pt x="262" y="80"/>
                    <a:pt x="262" y="79"/>
                    <a:pt x="255" y="80"/>
                  </a:cubicBezTo>
                  <a:cubicBezTo>
                    <a:pt x="259" y="74"/>
                    <a:pt x="265" y="67"/>
                    <a:pt x="272" y="67"/>
                  </a:cubicBezTo>
                  <a:cubicBezTo>
                    <a:pt x="278" y="67"/>
                    <a:pt x="282" y="69"/>
                    <a:pt x="288" y="66"/>
                  </a:cubicBezTo>
                  <a:cubicBezTo>
                    <a:pt x="284" y="62"/>
                    <a:pt x="285" y="63"/>
                    <a:pt x="282" y="59"/>
                  </a:cubicBezTo>
                  <a:cubicBezTo>
                    <a:pt x="289" y="52"/>
                    <a:pt x="303" y="52"/>
                    <a:pt x="314" y="50"/>
                  </a:cubicBezTo>
                  <a:cubicBezTo>
                    <a:pt x="314" y="59"/>
                    <a:pt x="314" y="59"/>
                    <a:pt x="314" y="59"/>
                  </a:cubicBezTo>
                  <a:cubicBezTo>
                    <a:pt x="324" y="57"/>
                    <a:pt x="326" y="39"/>
                    <a:pt x="342" y="38"/>
                  </a:cubicBezTo>
                  <a:cubicBezTo>
                    <a:pt x="342" y="52"/>
                    <a:pt x="342" y="52"/>
                    <a:pt x="342" y="52"/>
                  </a:cubicBezTo>
                  <a:cubicBezTo>
                    <a:pt x="352" y="32"/>
                    <a:pt x="365" y="37"/>
                    <a:pt x="378" y="29"/>
                  </a:cubicBezTo>
                  <a:cubicBezTo>
                    <a:pt x="372" y="27"/>
                    <a:pt x="367" y="25"/>
                    <a:pt x="367" y="20"/>
                  </a:cubicBezTo>
                  <a:cubicBezTo>
                    <a:pt x="367" y="16"/>
                    <a:pt x="381" y="13"/>
                    <a:pt x="383" y="8"/>
                  </a:cubicBezTo>
                  <a:cubicBezTo>
                    <a:pt x="388" y="13"/>
                    <a:pt x="392" y="20"/>
                    <a:pt x="399" y="20"/>
                  </a:cubicBezTo>
                  <a:cubicBezTo>
                    <a:pt x="410" y="20"/>
                    <a:pt x="439" y="0"/>
                    <a:pt x="439" y="10"/>
                  </a:cubicBezTo>
                  <a:cubicBezTo>
                    <a:pt x="439" y="21"/>
                    <a:pt x="426" y="25"/>
                    <a:pt x="423" y="36"/>
                  </a:cubicBezTo>
                  <a:cubicBezTo>
                    <a:pt x="438" y="37"/>
                    <a:pt x="443" y="19"/>
                    <a:pt x="456" y="12"/>
                  </a:cubicBezTo>
                  <a:cubicBezTo>
                    <a:pt x="459" y="17"/>
                    <a:pt x="459" y="21"/>
                    <a:pt x="459" y="26"/>
                  </a:cubicBezTo>
                  <a:cubicBezTo>
                    <a:pt x="470" y="15"/>
                    <a:pt x="476" y="12"/>
                    <a:pt x="488" y="4"/>
                  </a:cubicBezTo>
                  <a:cubicBezTo>
                    <a:pt x="489" y="14"/>
                    <a:pt x="487" y="21"/>
                    <a:pt x="496" y="22"/>
                  </a:cubicBezTo>
                  <a:cubicBezTo>
                    <a:pt x="498" y="16"/>
                    <a:pt x="501" y="10"/>
                    <a:pt x="507" y="10"/>
                  </a:cubicBezTo>
                  <a:cubicBezTo>
                    <a:pt x="511" y="10"/>
                    <a:pt x="528" y="20"/>
                    <a:pt x="534" y="23"/>
                  </a:cubicBezTo>
                  <a:cubicBezTo>
                    <a:pt x="527" y="42"/>
                    <a:pt x="521" y="36"/>
                    <a:pt x="503" y="42"/>
                  </a:cubicBezTo>
                  <a:cubicBezTo>
                    <a:pt x="511" y="48"/>
                    <a:pt x="516" y="49"/>
                    <a:pt x="516" y="54"/>
                  </a:cubicBezTo>
                  <a:cubicBezTo>
                    <a:pt x="523" y="55"/>
                    <a:pt x="539" y="57"/>
                    <a:pt x="541" y="57"/>
                  </a:cubicBezTo>
                  <a:cubicBezTo>
                    <a:pt x="531" y="65"/>
                    <a:pt x="503" y="79"/>
                    <a:pt x="503" y="98"/>
                  </a:cubicBezTo>
                  <a:cubicBezTo>
                    <a:pt x="503" y="113"/>
                    <a:pt x="530" y="112"/>
                    <a:pt x="530" y="129"/>
                  </a:cubicBezTo>
                  <a:cubicBezTo>
                    <a:pt x="530" y="143"/>
                    <a:pt x="516" y="149"/>
                    <a:pt x="516" y="163"/>
                  </a:cubicBezTo>
                  <a:cubicBezTo>
                    <a:pt x="516" y="178"/>
                    <a:pt x="531" y="187"/>
                    <a:pt x="531" y="203"/>
                  </a:cubicBezTo>
                  <a:cubicBezTo>
                    <a:pt x="531" y="212"/>
                    <a:pt x="524" y="217"/>
                    <a:pt x="524" y="226"/>
                  </a:cubicBezTo>
                  <a:cubicBezTo>
                    <a:pt x="524" y="244"/>
                    <a:pt x="547" y="249"/>
                    <a:pt x="547" y="266"/>
                  </a:cubicBezTo>
                  <a:cubicBezTo>
                    <a:pt x="547" y="271"/>
                    <a:pt x="540" y="275"/>
                    <a:pt x="538" y="277"/>
                  </a:cubicBezTo>
                  <a:cubicBezTo>
                    <a:pt x="544" y="289"/>
                    <a:pt x="562" y="292"/>
                    <a:pt x="562" y="310"/>
                  </a:cubicBezTo>
                  <a:cubicBezTo>
                    <a:pt x="562" y="336"/>
                    <a:pt x="509" y="366"/>
                    <a:pt x="494" y="388"/>
                  </a:cubicBezTo>
                  <a:cubicBezTo>
                    <a:pt x="486" y="404"/>
                    <a:pt x="451" y="406"/>
                    <a:pt x="437" y="404"/>
                  </a:cubicBezTo>
                  <a:cubicBezTo>
                    <a:pt x="422" y="408"/>
                    <a:pt x="404" y="416"/>
                    <a:pt x="391" y="416"/>
                  </a:cubicBezTo>
                  <a:cubicBezTo>
                    <a:pt x="381" y="416"/>
                    <a:pt x="375" y="414"/>
                    <a:pt x="375" y="405"/>
                  </a:cubicBezTo>
                  <a:cubicBezTo>
                    <a:pt x="359" y="405"/>
                    <a:pt x="342" y="394"/>
                    <a:pt x="342" y="377"/>
                  </a:cubicBezTo>
                  <a:cubicBezTo>
                    <a:pt x="342" y="370"/>
                    <a:pt x="350" y="364"/>
                    <a:pt x="353" y="360"/>
                  </a:cubicBezTo>
                  <a:cubicBezTo>
                    <a:pt x="345" y="357"/>
                    <a:pt x="338" y="339"/>
                    <a:pt x="338" y="330"/>
                  </a:cubicBezTo>
                  <a:cubicBezTo>
                    <a:pt x="338" y="324"/>
                    <a:pt x="340" y="319"/>
                    <a:pt x="338" y="314"/>
                  </a:cubicBezTo>
                  <a:cubicBezTo>
                    <a:pt x="370" y="314"/>
                    <a:pt x="387" y="270"/>
                    <a:pt x="406" y="258"/>
                  </a:cubicBezTo>
                  <a:cubicBezTo>
                    <a:pt x="417" y="252"/>
                    <a:pt x="435" y="248"/>
                    <a:pt x="435" y="234"/>
                  </a:cubicBezTo>
                  <a:cubicBezTo>
                    <a:pt x="435" y="214"/>
                    <a:pt x="410" y="211"/>
                    <a:pt x="391" y="211"/>
                  </a:cubicBezTo>
                  <a:cubicBezTo>
                    <a:pt x="366" y="211"/>
                    <a:pt x="346" y="220"/>
                    <a:pt x="346" y="242"/>
                  </a:cubicBezTo>
                  <a:cubicBezTo>
                    <a:pt x="346" y="252"/>
                    <a:pt x="348" y="256"/>
                    <a:pt x="346" y="261"/>
                  </a:cubicBezTo>
                  <a:cubicBezTo>
                    <a:pt x="346" y="279"/>
                    <a:pt x="311" y="295"/>
                    <a:pt x="295" y="304"/>
                  </a:cubicBezTo>
                  <a:cubicBezTo>
                    <a:pt x="282" y="312"/>
                    <a:pt x="269" y="315"/>
                    <a:pt x="261" y="330"/>
                  </a:cubicBezTo>
                  <a:cubicBezTo>
                    <a:pt x="255" y="341"/>
                    <a:pt x="263" y="356"/>
                    <a:pt x="251" y="362"/>
                  </a:cubicBezTo>
                  <a:cubicBezTo>
                    <a:pt x="251" y="377"/>
                    <a:pt x="251" y="377"/>
                    <a:pt x="251" y="377"/>
                  </a:cubicBezTo>
                  <a:cubicBezTo>
                    <a:pt x="255" y="381"/>
                    <a:pt x="257" y="386"/>
                    <a:pt x="257" y="392"/>
                  </a:cubicBezTo>
                  <a:cubicBezTo>
                    <a:pt x="271" y="394"/>
                    <a:pt x="291" y="408"/>
                    <a:pt x="291" y="424"/>
                  </a:cubicBezTo>
                  <a:cubicBezTo>
                    <a:pt x="291" y="436"/>
                    <a:pt x="269" y="455"/>
                    <a:pt x="261" y="455"/>
                  </a:cubicBezTo>
                  <a:cubicBezTo>
                    <a:pt x="246" y="455"/>
                    <a:pt x="240" y="478"/>
                    <a:pt x="240" y="495"/>
                  </a:cubicBezTo>
                  <a:cubicBezTo>
                    <a:pt x="240" y="505"/>
                    <a:pt x="247" y="508"/>
                    <a:pt x="251" y="509"/>
                  </a:cubicBezTo>
                  <a:cubicBezTo>
                    <a:pt x="249" y="530"/>
                    <a:pt x="231" y="532"/>
                    <a:pt x="228" y="547"/>
                  </a:cubicBezTo>
                  <a:cubicBezTo>
                    <a:pt x="218" y="547"/>
                    <a:pt x="214" y="547"/>
                    <a:pt x="208" y="547"/>
                  </a:cubicBezTo>
                  <a:cubicBezTo>
                    <a:pt x="195" y="547"/>
                    <a:pt x="191" y="572"/>
                    <a:pt x="172" y="572"/>
                  </a:cubicBezTo>
                  <a:cubicBezTo>
                    <a:pt x="166" y="572"/>
                    <a:pt x="155" y="539"/>
                    <a:pt x="155" y="535"/>
                  </a:cubicBezTo>
                  <a:cubicBezTo>
                    <a:pt x="155" y="532"/>
                    <a:pt x="157" y="529"/>
                    <a:pt x="157" y="527"/>
                  </a:cubicBezTo>
                  <a:cubicBezTo>
                    <a:pt x="144" y="513"/>
                    <a:pt x="145" y="502"/>
                    <a:pt x="140" y="485"/>
                  </a:cubicBezTo>
                  <a:cubicBezTo>
                    <a:pt x="136" y="473"/>
                    <a:pt x="125" y="470"/>
                    <a:pt x="125" y="455"/>
                  </a:cubicBezTo>
                  <a:cubicBezTo>
                    <a:pt x="125" y="450"/>
                    <a:pt x="129" y="443"/>
                    <a:pt x="130" y="441"/>
                  </a:cubicBezTo>
                  <a:lnTo>
                    <a:pt x="130" y="44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76">
              <a:extLst>
                <a:ext uri="{FF2B5EF4-FFF2-40B4-BE49-F238E27FC236}">
                  <a16:creationId xmlns:a16="http://schemas.microsoft.com/office/drawing/2014/main" id="{89730E5F-0736-4AF7-8BD4-982D1488F742}"/>
                </a:ext>
              </a:extLst>
            </p:cNvPr>
            <p:cNvSpPr>
              <a:spLocks/>
            </p:cNvSpPr>
            <p:nvPr/>
          </p:nvSpPr>
          <p:spPr bwMode="auto">
            <a:xfrm>
              <a:off x="6303375" y="1624966"/>
              <a:ext cx="4199525" cy="1639085"/>
            </a:xfrm>
            <a:custGeom>
              <a:avLst/>
              <a:gdLst>
                <a:gd name="T0" fmla="*/ 2600 w 3672"/>
                <a:gd name="T1" fmla="*/ 1054 h 1433"/>
                <a:gd name="T2" fmla="*/ 2506 w 3672"/>
                <a:gd name="T3" fmla="*/ 875 h 1433"/>
                <a:gd name="T4" fmla="*/ 2858 w 3672"/>
                <a:gd name="T5" fmla="*/ 735 h 1433"/>
                <a:gd name="T6" fmla="*/ 3096 w 3672"/>
                <a:gd name="T7" fmla="*/ 624 h 1433"/>
                <a:gd name="T8" fmla="*/ 2934 w 3672"/>
                <a:gd name="T9" fmla="*/ 839 h 1433"/>
                <a:gd name="T10" fmla="*/ 3077 w 3672"/>
                <a:gd name="T11" fmla="*/ 815 h 1433"/>
                <a:gd name="T12" fmla="*/ 3414 w 3672"/>
                <a:gd name="T13" fmla="*/ 565 h 1433"/>
                <a:gd name="T14" fmla="*/ 3626 w 3672"/>
                <a:gd name="T15" fmla="*/ 517 h 1433"/>
                <a:gd name="T16" fmla="*/ 3248 w 3672"/>
                <a:gd name="T17" fmla="*/ 350 h 1433"/>
                <a:gd name="T18" fmla="*/ 2850 w 3672"/>
                <a:gd name="T19" fmla="*/ 286 h 1433"/>
                <a:gd name="T20" fmla="*/ 2464 w 3672"/>
                <a:gd name="T21" fmla="*/ 282 h 1433"/>
                <a:gd name="T22" fmla="*/ 2256 w 3672"/>
                <a:gd name="T23" fmla="*/ 175 h 1433"/>
                <a:gd name="T24" fmla="*/ 1892 w 3672"/>
                <a:gd name="T25" fmla="*/ 187 h 1433"/>
                <a:gd name="T26" fmla="*/ 1744 w 3672"/>
                <a:gd name="T27" fmla="*/ 48 h 1433"/>
                <a:gd name="T28" fmla="*/ 1301 w 3672"/>
                <a:gd name="T29" fmla="*/ 211 h 1433"/>
                <a:gd name="T30" fmla="*/ 1146 w 3672"/>
                <a:gd name="T31" fmla="*/ 266 h 1433"/>
                <a:gd name="T32" fmla="*/ 1105 w 3672"/>
                <a:gd name="T33" fmla="*/ 219 h 1433"/>
                <a:gd name="T34" fmla="*/ 877 w 3672"/>
                <a:gd name="T35" fmla="*/ 374 h 1433"/>
                <a:gd name="T36" fmla="*/ 552 w 3672"/>
                <a:gd name="T37" fmla="*/ 445 h 1433"/>
                <a:gd name="T38" fmla="*/ 366 w 3672"/>
                <a:gd name="T39" fmla="*/ 533 h 1433"/>
                <a:gd name="T40" fmla="*/ 393 w 3672"/>
                <a:gd name="T41" fmla="*/ 410 h 1433"/>
                <a:gd name="T42" fmla="*/ 217 w 3672"/>
                <a:gd name="T43" fmla="*/ 425 h 1433"/>
                <a:gd name="T44" fmla="*/ 234 w 3672"/>
                <a:gd name="T45" fmla="*/ 562 h 1433"/>
                <a:gd name="T46" fmla="*/ 199 w 3672"/>
                <a:gd name="T47" fmla="*/ 712 h 1433"/>
                <a:gd name="T48" fmla="*/ 86 w 3672"/>
                <a:gd name="T49" fmla="*/ 803 h 1433"/>
                <a:gd name="T50" fmla="*/ 27 w 3672"/>
                <a:gd name="T51" fmla="*/ 891 h 1433"/>
                <a:gd name="T52" fmla="*/ 93 w 3672"/>
                <a:gd name="T53" fmla="*/ 1006 h 1433"/>
                <a:gd name="T54" fmla="*/ 150 w 3672"/>
                <a:gd name="T55" fmla="*/ 1077 h 1433"/>
                <a:gd name="T56" fmla="*/ 192 w 3672"/>
                <a:gd name="T57" fmla="*/ 1161 h 1433"/>
                <a:gd name="T58" fmla="*/ 357 w 3672"/>
                <a:gd name="T59" fmla="*/ 1166 h 1433"/>
                <a:gd name="T60" fmla="*/ 385 w 3672"/>
                <a:gd name="T61" fmla="*/ 1128 h 1433"/>
                <a:gd name="T62" fmla="*/ 487 w 3672"/>
                <a:gd name="T63" fmla="*/ 1264 h 1433"/>
                <a:gd name="T64" fmla="*/ 601 w 3672"/>
                <a:gd name="T65" fmla="*/ 1319 h 1433"/>
                <a:gd name="T66" fmla="*/ 627 w 3672"/>
                <a:gd name="T67" fmla="*/ 1337 h 1433"/>
                <a:gd name="T68" fmla="*/ 599 w 3672"/>
                <a:gd name="T69" fmla="*/ 1142 h 1433"/>
                <a:gd name="T70" fmla="*/ 707 w 3672"/>
                <a:gd name="T71" fmla="*/ 1162 h 1433"/>
                <a:gd name="T72" fmla="*/ 732 w 3672"/>
                <a:gd name="T73" fmla="*/ 1262 h 1433"/>
                <a:gd name="T74" fmla="*/ 733 w 3672"/>
                <a:gd name="T75" fmla="*/ 1345 h 1433"/>
                <a:gd name="T76" fmla="*/ 766 w 3672"/>
                <a:gd name="T77" fmla="*/ 1361 h 1433"/>
                <a:gd name="T78" fmla="*/ 895 w 3672"/>
                <a:gd name="T79" fmla="*/ 1400 h 1433"/>
                <a:gd name="T80" fmla="*/ 960 w 3672"/>
                <a:gd name="T81" fmla="*/ 1407 h 1433"/>
                <a:gd name="T82" fmla="*/ 1044 w 3672"/>
                <a:gd name="T83" fmla="*/ 1388 h 1433"/>
                <a:gd name="T84" fmla="*/ 1123 w 3672"/>
                <a:gd name="T85" fmla="*/ 1391 h 1433"/>
                <a:gd name="T86" fmla="*/ 1161 w 3672"/>
                <a:gd name="T87" fmla="*/ 1348 h 1433"/>
                <a:gd name="T88" fmla="*/ 1423 w 3672"/>
                <a:gd name="T89" fmla="*/ 1069 h 1433"/>
                <a:gd name="T90" fmla="*/ 1707 w 3672"/>
                <a:gd name="T91" fmla="*/ 962 h 1433"/>
                <a:gd name="T92" fmla="*/ 2100 w 3672"/>
                <a:gd name="T93" fmla="*/ 1026 h 1433"/>
                <a:gd name="T94" fmla="*/ 2422 w 3672"/>
                <a:gd name="T95" fmla="*/ 1093 h 1433"/>
                <a:gd name="T96" fmla="*/ 2403 w 3672"/>
                <a:gd name="T97" fmla="*/ 1181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2" h="1433">
                  <a:moveTo>
                    <a:pt x="2400" y="1232"/>
                  </a:moveTo>
                  <a:cubicBezTo>
                    <a:pt x="2400" y="1232"/>
                    <a:pt x="2429" y="1240"/>
                    <a:pt x="2453" y="1240"/>
                  </a:cubicBezTo>
                  <a:cubicBezTo>
                    <a:pt x="2496" y="1240"/>
                    <a:pt x="2536" y="1145"/>
                    <a:pt x="2567" y="1113"/>
                  </a:cubicBezTo>
                  <a:cubicBezTo>
                    <a:pt x="2579" y="1100"/>
                    <a:pt x="2596" y="1074"/>
                    <a:pt x="2600" y="1054"/>
                  </a:cubicBezTo>
                  <a:cubicBezTo>
                    <a:pt x="2606" y="1030"/>
                    <a:pt x="2597" y="1016"/>
                    <a:pt x="2608" y="994"/>
                  </a:cubicBezTo>
                  <a:cubicBezTo>
                    <a:pt x="2613" y="985"/>
                    <a:pt x="2622" y="967"/>
                    <a:pt x="2622" y="950"/>
                  </a:cubicBezTo>
                  <a:cubicBezTo>
                    <a:pt x="2622" y="928"/>
                    <a:pt x="2589" y="886"/>
                    <a:pt x="2574" y="898"/>
                  </a:cubicBezTo>
                  <a:cubicBezTo>
                    <a:pt x="2529" y="934"/>
                    <a:pt x="2506" y="879"/>
                    <a:pt x="2506" y="875"/>
                  </a:cubicBezTo>
                  <a:cubicBezTo>
                    <a:pt x="2506" y="852"/>
                    <a:pt x="2546" y="828"/>
                    <a:pt x="2562" y="811"/>
                  </a:cubicBezTo>
                  <a:cubicBezTo>
                    <a:pt x="2586" y="786"/>
                    <a:pt x="2617" y="745"/>
                    <a:pt x="2650" y="735"/>
                  </a:cubicBezTo>
                  <a:cubicBezTo>
                    <a:pt x="2678" y="728"/>
                    <a:pt x="2768" y="720"/>
                    <a:pt x="2793" y="720"/>
                  </a:cubicBezTo>
                  <a:cubicBezTo>
                    <a:pt x="2824" y="720"/>
                    <a:pt x="2839" y="735"/>
                    <a:pt x="2858" y="735"/>
                  </a:cubicBezTo>
                  <a:cubicBezTo>
                    <a:pt x="2868" y="735"/>
                    <a:pt x="2875" y="735"/>
                    <a:pt x="2899" y="735"/>
                  </a:cubicBezTo>
                  <a:cubicBezTo>
                    <a:pt x="2912" y="683"/>
                    <a:pt x="2934" y="652"/>
                    <a:pt x="2987" y="652"/>
                  </a:cubicBezTo>
                  <a:cubicBezTo>
                    <a:pt x="3000" y="652"/>
                    <a:pt x="3006" y="648"/>
                    <a:pt x="3032" y="652"/>
                  </a:cubicBezTo>
                  <a:cubicBezTo>
                    <a:pt x="3019" y="662"/>
                    <a:pt x="3014" y="731"/>
                    <a:pt x="3096" y="624"/>
                  </a:cubicBezTo>
                  <a:cubicBezTo>
                    <a:pt x="3105" y="623"/>
                    <a:pt x="3144" y="640"/>
                    <a:pt x="3085" y="680"/>
                  </a:cubicBezTo>
                  <a:cubicBezTo>
                    <a:pt x="3064" y="694"/>
                    <a:pt x="3046" y="687"/>
                    <a:pt x="3032" y="708"/>
                  </a:cubicBezTo>
                  <a:cubicBezTo>
                    <a:pt x="3016" y="732"/>
                    <a:pt x="3002" y="762"/>
                    <a:pt x="2979" y="775"/>
                  </a:cubicBezTo>
                  <a:cubicBezTo>
                    <a:pt x="2960" y="786"/>
                    <a:pt x="2934" y="805"/>
                    <a:pt x="2934" y="839"/>
                  </a:cubicBezTo>
                  <a:cubicBezTo>
                    <a:pt x="2934" y="868"/>
                    <a:pt x="2943" y="964"/>
                    <a:pt x="2964" y="982"/>
                  </a:cubicBezTo>
                  <a:cubicBezTo>
                    <a:pt x="2979" y="958"/>
                    <a:pt x="2990" y="914"/>
                    <a:pt x="3021" y="906"/>
                  </a:cubicBezTo>
                  <a:cubicBezTo>
                    <a:pt x="3017" y="884"/>
                    <a:pt x="3051" y="879"/>
                    <a:pt x="3051" y="863"/>
                  </a:cubicBezTo>
                  <a:cubicBezTo>
                    <a:pt x="3051" y="836"/>
                    <a:pt x="3077" y="829"/>
                    <a:pt x="3077" y="815"/>
                  </a:cubicBezTo>
                  <a:cubicBezTo>
                    <a:pt x="3077" y="805"/>
                    <a:pt x="3070" y="796"/>
                    <a:pt x="3077" y="779"/>
                  </a:cubicBezTo>
                  <a:cubicBezTo>
                    <a:pt x="3139" y="642"/>
                    <a:pt x="3195" y="716"/>
                    <a:pt x="3217" y="716"/>
                  </a:cubicBezTo>
                  <a:cubicBezTo>
                    <a:pt x="3285" y="716"/>
                    <a:pt x="3333" y="625"/>
                    <a:pt x="3392" y="624"/>
                  </a:cubicBezTo>
                  <a:cubicBezTo>
                    <a:pt x="3504" y="622"/>
                    <a:pt x="3414" y="577"/>
                    <a:pt x="3414" y="565"/>
                  </a:cubicBezTo>
                  <a:cubicBezTo>
                    <a:pt x="3414" y="530"/>
                    <a:pt x="3458" y="536"/>
                    <a:pt x="3467" y="517"/>
                  </a:cubicBezTo>
                  <a:cubicBezTo>
                    <a:pt x="3471" y="509"/>
                    <a:pt x="3464" y="489"/>
                    <a:pt x="3479" y="489"/>
                  </a:cubicBezTo>
                  <a:cubicBezTo>
                    <a:pt x="3526" y="489"/>
                    <a:pt x="3566" y="557"/>
                    <a:pt x="3600" y="557"/>
                  </a:cubicBezTo>
                  <a:cubicBezTo>
                    <a:pt x="3615" y="557"/>
                    <a:pt x="3618" y="527"/>
                    <a:pt x="3626" y="517"/>
                  </a:cubicBezTo>
                  <a:cubicBezTo>
                    <a:pt x="3639" y="501"/>
                    <a:pt x="3651" y="503"/>
                    <a:pt x="3672" y="495"/>
                  </a:cubicBezTo>
                  <a:cubicBezTo>
                    <a:pt x="3645" y="457"/>
                    <a:pt x="3556" y="436"/>
                    <a:pt x="3513" y="410"/>
                  </a:cubicBezTo>
                  <a:cubicBezTo>
                    <a:pt x="3453" y="373"/>
                    <a:pt x="3374" y="334"/>
                    <a:pt x="3286" y="334"/>
                  </a:cubicBezTo>
                  <a:cubicBezTo>
                    <a:pt x="3261" y="334"/>
                    <a:pt x="3245" y="339"/>
                    <a:pt x="3248" y="350"/>
                  </a:cubicBezTo>
                  <a:cubicBezTo>
                    <a:pt x="3271" y="427"/>
                    <a:pt x="3213" y="349"/>
                    <a:pt x="3199" y="350"/>
                  </a:cubicBezTo>
                  <a:cubicBezTo>
                    <a:pt x="3024" y="346"/>
                    <a:pt x="3024" y="346"/>
                    <a:pt x="3024" y="346"/>
                  </a:cubicBezTo>
                  <a:cubicBezTo>
                    <a:pt x="3015" y="305"/>
                    <a:pt x="2989" y="290"/>
                    <a:pt x="2937" y="290"/>
                  </a:cubicBezTo>
                  <a:cubicBezTo>
                    <a:pt x="2909" y="290"/>
                    <a:pt x="2867" y="301"/>
                    <a:pt x="2850" y="286"/>
                  </a:cubicBezTo>
                  <a:cubicBezTo>
                    <a:pt x="2835" y="273"/>
                    <a:pt x="2834" y="254"/>
                    <a:pt x="2812" y="247"/>
                  </a:cubicBezTo>
                  <a:cubicBezTo>
                    <a:pt x="2766" y="231"/>
                    <a:pt x="2716" y="219"/>
                    <a:pt x="2657" y="219"/>
                  </a:cubicBezTo>
                  <a:cubicBezTo>
                    <a:pt x="2598" y="219"/>
                    <a:pt x="2590" y="251"/>
                    <a:pt x="2585" y="282"/>
                  </a:cubicBezTo>
                  <a:cubicBezTo>
                    <a:pt x="2529" y="282"/>
                    <a:pt x="2502" y="282"/>
                    <a:pt x="2464" y="282"/>
                  </a:cubicBezTo>
                  <a:cubicBezTo>
                    <a:pt x="2443" y="282"/>
                    <a:pt x="2440" y="264"/>
                    <a:pt x="2415" y="262"/>
                  </a:cubicBezTo>
                  <a:cubicBezTo>
                    <a:pt x="2412" y="274"/>
                    <a:pt x="2408" y="298"/>
                    <a:pt x="2396" y="298"/>
                  </a:cubicBezTo>
                  <a:cubicBezTo>
                    <a:pt x="2364" y="298"/>
                    <a:pt x="2350" y="257"/>
                    <a:pt x="2350" y="235"/>
                  </a:cubicBezTo>
                  <a:cubicBezTo>
                    <a:pt x="2350" y="229"/>
                    <a:pt x="2412" y="189"/>
                    <a:pt x="2256" y="175"/>
                  </a:cubicBezTo>
                  <a:cubicBezTo>
                    <a:pt x="2236" y="173"/>
                    <a:pt x="2225" y="182"/>
                    <a:pt x="2225" y="207"/>
                  </a:cubicBezTo>
                  <a:cubicBezTo>
                    <a:pt x="2142" y="207"/>
                    <a:pt x="2142" y="207"/>
                    <a:pt x="2142" y="207"/>
                  </a:cubicBezTo>
                  <a:cubicBezTo>
                    <a:pt x="2117" y="200"/>
                    <a:pt x="1986" y="184"/>
                    <a:pt x="1969" y="155"/>
                  </a:cubicBezTo>
                  <a:cubicBezTo>
                    <a:pt x="1870" y="240"/>
                    <a:pt x="1892" y="187"/>
                    <a:pt x="1892" y="187"/>
                  </a:cubicBezTo>
                  <a:cubicBezTo>
                    <a:pt x="1916" y="156"/>
                    <a:pt x="2145" y="91"/>
                    <a:pt x="1956" y="44"/>
                  </a:cubicBezTo>
                  <a:cubicBezTo>
                    <a:pt x="1877" y="44"/>
                    <a:pt x="1877" y="44"/>
                    <a:pt x="1877" y="44"/>
                  </a:cubicBezTo>
                  <a:cubicBezTo>
                    <a:pt x="1869" y="22"/>
                    <a:pt x="1853" y="0"/>
                    <a:pt x="1820" y="0"/>
                  </a:cubicBezTo>
                  <a:cubicBezTo>
                    <a:pt x="1781" y="0"/>
                    <a:pt x="1765" y="31"/>
                    <a:pt x="1744" y="48"/>
                  </a:cubicBezTo>
                  <a:cubicBezTo>
                    <a:pt x="1729" y="60"/>
                    <a:pt x="1631" y="101"/>
                    <a:pt x="1640" y="64"/>
                  </a:cubicBezTo>
                  <a:cubicBezTo>
                    <a:pt x="1615" y="72"/>
                    <a:pt x="1508" y="79"/>
                    <a:pt x="1453" y="131"/>
                  </a:cubicBezTo>
                  <a:cubicBezTo>
                    <a:pt x="1441" y="142"/>
                    <a:pt x="1438" y="175"/>
                    <a:pt x="1420" y="175"/>
                  </a:cubicBezTo>
                  <a:cubicBezTo>
                    <a:pt x="1395" y="175"/>
                    <a:pt x="1301" y="165"/>
                    <a:pt x="1301" y="211"/>
                  </a:cubicBezTo>
                  <a:cubicBezTo>
                    <a:pt x="1301" y="220"/>
                    <a:pt x="1310" y="230"/>
                    <a:pt x="1313" y="243"/>
                  </a:cubicBezTo>
                  <a:cubicBezTo>
                    <a:pt x="1296" y="254"/>
                    <a:pt x="1290" y="243"/>
                    <a:pt x="1237" y="243"/>
                  </a:cubicBezTo>
                  <a:cubicBezTo>
                    <a:pt x="1192" y="306"/>
                    <a:pt x="1196" y="233"/>
                    <a:pt x="1186" y="219"/>
                  </a:cubicBezTo>
                  <a:cubicBezTo>
                    <a:pt x="1182" y="244"/>
                    <a:pt x="1166" y="255"/>
                    <a:pt x="1146" y="266"/>
                  </a:cubicBezTo>
                  <a:cubicBezTo>
                    <a:pt x="1152" y="289"/>
                    <a:pt x="1185" y="312"/>
                    <a:pt x="1161" y="338"/>
                  </a:cubicBezTo>
                  <a:cubicBezTo>
                    <a:pt x="1145" y="356"/>
                    <a:pt x="1192" y="415"/>
                    <a:pt x="1167" y="415"/>
                  </a:cubicBezTo>
                  <a:cubicBezTo>
                    <a:pt x="1136" y="415"/>
                    <a:pt x="1127" y="295"/>
                    <a:pt x="1127" y="270"/>
                  </a:cubicBezTo>
                  <a:cubicBezTo>
                    <a:pt x="1127" y="243"/>
                    <a:pt x="1169" y="232"/>
                    <a:pt x="1105" y="219"/>
                  </a:cubicBezTo>
                  <a:cubicBezTo>
                    <a:pt x="1072" y="212"/>
                    <a:pt x="1010" y="268"/>
                    <a:pt x="1010" y="298"/>
                  </a:cubicBezTo>
                  <a:cubicBezTo>
                    <a:pt x="1010" y="335"/>
                    <a:pt x="1026" y="359"/>
                    <a:pt x="1044" y="378"/>
                  </a:cubicBezTo>
                  <a:cubicBezTo>
                    <a:pt x="1086" y="447"/>
                    <a:pt x="985" y="370"/>
                    <a:pt x="948" y="360"/>
                  </a:cubicBezTo>
                  <a:cubicBezTo>
                    <a:pt x="844" y="331"/>
                    <a:pt x="878" y="368"/>
                    <a:pt x="877" y="374"/>
                  </a:cubicBezTo>
                  <a:cubicBezTo>
                    <a:pt x="874" y="435"/>
                    <a:pt x="849" y="386"/>
                    <a:pt x="836" y="386"/>
                  </a:cubicBezTo>
                  <a:cubicBezTo>
                    <a:pt x="812" y="386"/>
                    <a:pt x="764" y="419"/>
                    <a:pt x="730" y="402"/>
                  </a:cubicBezTo>
                  <a:cubicBezTo>
                    <a:pt x="712" y="355"/>
                    <a:pt x="599" y="461"/>
                    <a:pt x="571" y="461"/>
                  </a:cubicBezTo>
                  <a:cubicBezTo>
                    <a:pt x="561" y="461"/>
                    <a:pt x="548" y="454"/>
                    <a:pt x="552" y="445"/>
                  </a:cubicBezTo>
                  <a:cubicBezTo>
                    <a:pt x="563" y="413"/>
                    <a:pt x="546" y="344"/>
                    <a:pt x="514" y="449"/>
                  </a:cubicBezTo>
                  <a:cubicBezTo>
                    <a:pt x="512" y="456"/>
                    <a:pt x="525" y="459"/>
                    <a:pt x="525" y="473"/>
                  </a:cubicBezTo>
                  <a:cubicBezTo>
                    <a:pt x="525" y="501"/>
                    <a:pt x="486" y="482"/>
                    <a:pt x="465" y="489"/>
                  </a:cubicBezTo>
                  <a:cubicBezTo>
                    <a:pt x="443" y="496"/>
                    <a:pt x="454" y="572"/>
                    <a:pt x="366" y="533"/>
                  </a:cubicBezTo>
                  <a:cubicBezTo>
                    <a:pt x="366" y="565"/>
                    <a:pt x="366" y="565"/>
                    <a:pt x="366" y="565"/>
                  </a:cubicBezTo>
                  <a:cubicBezTo>
                    <a:pt x="323" y="561"/>
                    <a:pt x="328" y="512"/>
                    <a:pt x="313" y="489"/>
                  </a:cubicBezTo>
                  <a:cubicBezTo>
                    <a:pt x="346" y="489"/>
                    <a:pt x="363" y="488"/>
                    <a:pt x="395" y="497"/>
                  </a:cubicBezTo>
                  <a:cubicBezTo>
                    <a:pt x="437" y="508"/>
                    <a:pt x="522" y="453"/>
                    <a:pt x="393" y="410"/>
                  </a:cubicBezTo>
                  <a:cubicBezTo>
                    <a:pt x="356" y="397"/>
                    <a:pt x="274" y="354"/>
                    <a:pt x="249" y="354"/>
                  </a:cubicBezTo>
                  <a:cubicBezTo>
                    <a:pt x="246" y="354"/>
                    <a:pt x="246" y="351"/>
                    <a:pt x="228" y="353"/>
                  </a:cubicBezTo>
                  <a:cubicBezTo>
                    <a:pt x="218" y="361"/>
                    <a:pt x="190" y="375"/>
                    <a:pt x="190" y="394"/>
                  </a:cubicBezTo>
                  <a:cubicBezTo>
                    <a:pt x="190" y="409"/>
                    <a:pt x="217" y="408"/>
                    <a:pt x="217" y="425"/>
                  </a:cubicBezTo>
                  <a:cubicBezTo>
                    <a:pt x="217" y="439"/>
                    <a:pt x="203" y="445"/>
                    <a:pt x="203" y="459"/>
                  </a:cubicBezTo>
                  <a:cubicBezTo>
                    <a:pt x="203" y="474"/>
                    <a:pt x="218" y="483"/>
                    <a:pt x="218" y="499"/>
                  </a:cubicBezTo>
                  <a:cubicBezTo>
                    <a:pt x="218" y="508"/>
                    <a:pt x="211" y="513"/>
                    <a:pt x="211" y="522"/>
                  </a:cubicBezTo>
                  <a:cubicBezTo>
                    <a:pt x="211" y="540"/>
                    <a:pt x="234" y="545"/>
                    <a:pt x="234" y="562"/>
                  </a:cubicBezTo>
                  <a:cubicBezTo>
                    <a:pt x="234" y="567"/>
                    <a:pt x="227" y="571"/>
                    <a:pt x="225" y="573"/>
                  </a:cubicBezTo>
                  <a:cubicBezTo>
                    <a:pt x="231" y="585"/>
                    <a:pt x="249" y="588"/>
                    <a:pt x="249" y="606"/>
                  </a:cubicBezTo>
                  <a:cubicBezTo>
                    <a:pt x="249" y="632"/>
                    <a:pt x="196" y="662"/>
                    <a:pt x="181" y="684"/>
                  </a:cubicBezTo>
                  <a:cubicBezTo>
                    <a:pt x="187" y="693"/>
                    <a:pt x="194" y="697"/>
                    <a:pt x="199" y="712"/>
                  </a:cubicBezTo>
                  <a:cubicBezTo>
                    <a:pt x="190" y="718"/>
                    <a:pt x="168" y="729"/>
                    <a:pt x="158" y="729"/>
                  </a:cubicBezTo>
                  <a:cubicBezTo>
                    <a:pt x="145" y="729"/>
                    <a:pt x="137" y="724"/>
                    <a:pt x="120" y="724"/>
                  </a:cubicBezTo>
                  <a:cubicBezTo>
                    <a:pt x="103" y="724"/>
                    <a:pt x="65" y="740"/>
                    <a:pt x="77" y="751"/>
                  </a:cubicBezTo>
                  <a:cubicBezTo>
                    <a:pt x="115" y="789"/>
                    <a:pt x="95" y="803"/>
                    <a:pt x="86" y="803"/>
                  </a:cubicBezTo>
                  <a:cubicBezTo>
                    <a:pt x="71" y="803"/>
                    <a:pt x="68" y="783"/>
                    <a:pt x="56" y="783"/>
                  </a:cubicBezTo>
                  <a:cubicBezTo>
                    <a:pt x="42" y="783"/>
                    <a:pt x="25" y="820"/>
                    <a:pt x="25" y="839"/>
                  </a:cubicBezTo>
                  <a:cubicBezTo>
                    <a:pt x="25" y="870"/>
                    <a:pt x="1" y="866"/>
                    <a:pt x="0" y="893"/>
                  </a:cubicBezTo>
                  <a:cubicBezTo>
                    <a:pt x="10" y="892"/>
                    <a:pt x="19" y="891"/>
                    <a:pt x="27" y="891"/>
                  </a:cubicBezTo>
                  <a:cubicBezTo>
                    <a:pt x="41" y="891"/>
                    <a:pt x="50" y="890"/>
                    <a:pt x="65" y="890"/>
                  </a:cubicBezTo>
                  <a:cubicBezTo>
                    <a:pt x="81" y="890"/>
                    <a:pt x="89" y="920"/>
                    <a:pt x="89" y="937"/>
                  </a:cubicBezTo>
                  <a:cubicBezTo>
                    <a:pt x="89" y="948"/>
                    <a:pt x="78" y="953"/>
                    <a:pt x="78" y="964"/>
                  </a:cubicBezTo>
                  <a:cubicBezTo>
                    <a:pt x="78" y="980"/>
                    <a:pt x="93" y="991"/>
                    <a:pt x="93" y="1006"/>
                  </a:cubicBezTo>
                  <a:cubicBezTo>
                    <a:pt x="93" y="1015"/>
                    <a:pt x="78" y="1018"/>
                    <a:pt x="75" y="1023"/>
                  </a:cubicBezTo>
                  <a:cubicBezTo>
                    <a:pt x="66" y="1038"/>
                    <a:pt x="63" y="1050"/>
                    <a:pt x="63" y="1069"/>
                  </a:cubicBezTo>
                  <a:cubicBezTo>
                    <a:pt x="63" y="1092"/>
                    <a:pt x="78" y="1087"/>
                    <a:pt x="96" y="1087"/>
                  </a:cubicBezTo>
                  <a:cubicBezTo>
                    <a:pt x="120" y="1087"/>
                    <a:pt x="131" y="1077"/>
                    <a:pt x="150" y="1077"/>
                  </a:cubicBezTo>
                  <a:cubicBezTo>
                    <a:pt x="170" y="1077"/>
                    <a:pt x="165" y="1118"/>
                    <a:pt x="184" y="1118"/>
                  </a:cubicBezTo>
                  <a:cubicBezTo>
                    <a:pt x="184" y="1150"/>
                    <a:pt x="184" y="1150"/>
                    <a:pt x="184" y="1150"/>
                  </a:cubicBezTo>
                  <a:cubicBezTo>
                    <a:pt x="184" y="1153"/>
                    <a:pt x="187" y="1154"/>
                    <a:pt x="188" y="1156"/>
                  </a:cubicBezTo>
                  <a:cubicBezTo>
                    <a:pt x="192" y="1161"/>
                    <a:pt x="192" y="1161"/>
                    <a:pt x="192" y="1161"/>
                  </a:cubicBezTo>
                  <a:cubicBezTo>
                    <a:pt x="196" y="1161"/>
                    <a:pt x="205" y="1157"/>
                    <a:pt x="210" y="1156"/>
                  </a:cubicBezTo>
                  <a:cubicBezTo>
                    <a:pt x="227" y="1151"/>
                    <a:pt x="228" y="1131"/>
                    <a:pt x="245" y="1131"/>
                  </a:cubicBezTo>
                  <a:cubicBezTo>
                    <a:pt x="259" y="1131"/>
                    <a:pt x="293" y="1190"/>
                    <a:pt x="304" y="1190"/>
                  </a:cubicBezTo>
                  <a:cubicBezTo>
                    <a:pt x="315" y="1190"/>
                    <a:pt x="351" y="1173"/>
                    <a:pt x="357" y="1166"/>
                  </a:cubicBezTo>
                  <a:cubicBezTo>
                    <a:pt x="355" y="1166"/>
                    <a:pt x="336" y="1162"/>
                    <a:pt x="336" y="1162"/>
                  </a:cubicBezTo>
                  <a:cubicBezTo>
                    <a:pt x="333" y="1162"/>
                    <a:pt x="323" y="1160"/>
                    <a:pt x="323" y="1150"/>
                  </a:cubicBezTo>
                  <a:cubicBezTo>
                    <a:pt x="323" y="1144"/>
                    <a:pt x="378" y="1123"/>
                    <a:pt x="399" y="1115"/>
                  </a:cubicBezTo>
                  <a:cubicBezTo>
                    <a:pt x="399" y="1115"/>
                    <a:pt x="389" y="1127"/>
                    <a:pt x="385" y="1128"/>
                  </a:cubicBezTo>
                  <a:cubicBezTo>
                    <a:pt x="387" y="1133"/>
                    <a:pt x="406" y="1155"/>
                    <a:pt x="362" y="1166"/>
                  </a:cubicBezTo>
                  <a:cubicBezTo>
                    <a:pt x="381" y="1213"/>
                    <a:pt x="468" y="1205"/>
                    <a:pt x="468" y="1268"/>
                  </a:cubicBezTo>
                  <a:cubicBezTo>
                    <a:pt x="471" y="1268"/>
                    <a:pt x="471" y="1268"/>
                    <a:pt x="471" y="1268"/>
                  </a:cubicBezTo>
                  <a:cubicBezTo>
                    <a:pt x="476" y="1266"/>
                    <a:pt x="481" y="1264"/>
                    <a:pt x="487" y="1264"/>
                  </a:cubicBezTo>
                  <a:cubicBezTo>
                    <a:pt x="511" y="1264"/>
                    <a:pt x="510" y="1279"/>
                    <a:pt x="518" y="1296"/>
                  </a:cubicBezTo>
                  <a:cubicBezTo>
                    <a:pt x="519" y="1299"/>
                    <a:pt x="534" y="1309"/>
                    <a:pt x="536" y="1309"/>
                  </a:cubicBezTo>
                  <a:cubicBezTo>
                    <a:pt x="549" y="1313"/>
                    <a:pt x="552" y="1337"/>
                    <a:pt x="574" y="1337"/>
                  </a:cubicBezTo>
                  <a:cubicBezTo>
                    <a:pt x="590" y="1337"/>
                    <a:pt x="590" y="1323"/>
                    <a:pt x="601" y="1319"/>
                  </a:cubicBezTo>
                  <a:cubicBezTo>
                    <a:pt x="607" y="1317"/>
                    <a:pt x="606" y="1317"/>
                    <a:pt x="611" y="1317"/>
                  </a:cubicBezTo>
                  <a:cubicBezTo>
                    <a:pt x="614" y="1321"/>
                    <a:pt x="614" y="1328"/>
                    <a:pt x="617" y="1331"/>
                  </a:cubicBezTo>
                  <a:cubicBezTo>
                    <a:pt x="616" y="1333"/>
                    <a:pt x="617" y="1334"/>
                    <a:pt x="617" y="1336"/>
                  </a:cubicBezTo>
                  <a:cubicBezTo>
                    <a:pt x="627" y="1337"/>
                    <a:pt x="627" y="1337"/>
                    <a:pt x="627" y="1337"/>
                  </a:cubicBezTo>
                  <a:cubicBezTo>
                    <a:pt x="636" y="1325"/>
                    <a:pt x="636" y="1305"/>
                    <a:pt x="649" y="1299"/>
                  </a:cubicBezTo>
                  <a:cubicBezTo>
                    <a:pt x="628" y="1287"/>
                    <a:pt x="597" y="1240"/>
                    <a:pt x="597" y="1212"/>
                  </a:cubicBezTo>
                  <a:cubicBezTo>
                    <a:pt x="597" y="1205"/>
                    <a:pt x="580" y="1193"/>
                    <a:pt x="580" y="1181"/>
                  </a:cubicBezTo>
                  <a:cubicBezTo>
                    <a:pt x="580" y="1177"/>
                    <a:pt x="595" y="1147"/>
                    <a:pt x="599" y="1142"/>
                  </a:cubicBezTo>
                  <a:cubicBezTo>
                    <a:pt x="602" y="1145"/>
                    <a:pt x="625" y="1131"/>
                    <a:pt x="627" y="1131"/>
                  </a:cubicBezTo>
                  <a:cubicBezTo>
                    <a:pt x="647" y="1123"/>
                    <a:pt x="659" y="1117"/>
                    <a:pt x="684" y="1117"/>
                  </a:cubicBezTo>
                  <a:cubicBezTo>
                    <a:pt x="725" y="1117"/>
                    <a:pt x="732" y="1138"/>
                    <a:pt x="747" y="1162"/>
                  </a:cubicBezTo>
                  <a:cubicBezTo>
                    <a:pt x="736" y="1171"/>
                    <a:pt x="721" y="1162"/>
                    <a:pt x="707" y="1162"/>
                  </a:cubicBezTo>
                  <a:cubicBezTo>
                    <a:pt x="686" y="1162"/>
                    <a:pt x="656" y="1183"/>
                    <a:pt x="654" y="1182"/>
                  </a:cubicBezTo>
                  <a:cubicBezTo>
                    <a:pt x="655" y="1198"/>
                    <a:pt x="667" y="1197"/>
                    <a:pt x="671" y="1206"/>
                  </a:cubicBezTo>
                  <a:cubicBezTo>
                    <a:pt x="686" y="1232"/>
                    <a:pt x="706" y="1243"/>
                    <a:pt x="706" y="1274"/>
                  </a:cubicBezTo>
                  <a:cubicBezTo>
                    <a:pt x="712" y="1271"/>
                    <a:pt x="727" y="1263"/>
                    <a:pt x="732" y="1262"/>
                  </a:cubicBezTo>
                  <a:cubicBezTo>
                    <a:pt x="733" y="1274"/>
                    <a:pt x="745" y="1280"/>
                    <a:pt x="745" y="1292"/>
                  </a:cubicBezTo>
                  <a:cubicBezTo>
                    <a:pt x="722" y="1292"/>
                    <a:pt x="722" y="1292"/>
                    <a:pt x="722" y="1292"/>
                  </a:cubicBezTo>
                  <a:cubicBezTo>
                    <a:pt x="715" y="1292"/>
                    <a:pt x="708" y="1300"/>
                    <a:pt x="707" y="1312"/>
                  </a:cubicBezTo>
                  <a:cubicBezTo>
                    <a:pt x="723" y="1314"/>
                    <a:pt x="733" y="1330"/>
                    <a:pt x="733" y="1345"/>
                  </a:cubicBezTo>
                  <a:cubicBezTo>
                    <a:pt x="733" y="1354"/>
                    <a:pt x="728" y="1356"/>
                    <a:pt x="728" y="1364"/>
                  </a:cubicBezTo>
                  <a:cubicBezTo>
                    <a:pt x="728" y="1371"/>
                    <a:pt x="735" y="1379"/>
                    <a:pt x="736" y="1380"/>
                  </a:cubicBezTo>
                  <a:cubicBezTo>
                    <a:pt x="736" y="1373"/>
                    <a:pt x="745" y="1373"/>
                    <a:pt x="752" y="1371"/>
                  </a:cubicBezTo>
                  <a:cubicBezTo>
                    <a:pt x="761" y="1367"/>
                    <a:pt x="758" y="1364"/>
                    <a:pt x="766" y="1361"/>
                  </a:cubicBezTo>
                  <a:cubicBezTo>
                    <a:pt x="780" y="1356"/>
                    <a:pt x="789" y="1359"/>
                    <a:pt x="800" y="1350"/>
                  </a:cubicBezTo>
                  <a:cubicBezTo>
                    <a:pt x="817" y="1360"/>
                    <a:pt x="827" y="1361"/>
                    <a:pt x="842" y="1367"/>
                  </a:cubicBezTo>
                  <a:cubicBezTo>
                    <a:pt x="861" y="1373"/>
                    <a:pt x="867" y="1391"/>
                    <a:pt x="889" y="1391"/>
                  </a:cubicBezTo>
                  <a:cubicBezTo>
                    <a:pt x="889" y="1395"/>
                    <a:pt x="894" y="1397"/>
                    <a:pt x="895" y="1400"/>
                  </a:cubicBezTo>
                  <a:cubicBezTo>
                    <a:pt x="897" y="1408"/>
                    <a:pt x="895" y="1418"/>
                    <a:pt x="899" y="1429"/>
                  </a:cubicBezTo>
                  <a:cubicBezTo>
                    <a:pt x="907" y="1419"/>
                    <a:pt x="914" y="1433"/>
                    <a:pt x="921" y="1433"/>
                  </a:cubicBezTo>
                  <a:cubicBezTo>
                    <a:pt x="930" y="1433"/>
                    <a:pt x="934" y="1425"/>
                    <a:pt x="939" y="1420"/>
                  </a:cubicBezTo>
                  <a:cubicBezTo>
                    <a:pt x="945" y="1414"/>
                    <a:pt x="954" y="1414"/>
                    <a:pt x="960" y="1407"/>
                  </a:cubicBezTo>
                  <a:cubicBezTo>
                    <a:pt x="973" y="1394"/>
                    <a:pt x="974" y="1373"/>
                    <a:pt x="993" y="1373"/>
                  </a:cubicBezTo>
                  <a:cubicBezTo>
                    <a:pt x="1001" y="1373"/>
                    <a:pt x="998" y="1376"/>
                    <a:pt x="1005" y="1376"/>
                  </a:cubicBezTo>
                  <a:cubicBezTo>
                    <a:pt x="1007" y="1386"/>
                    <a:pt x="1025" y="1379"/>
                    <a:pt x="1030" y="1379"/>
                  </a:cubicBezTo>
                  <a:cubicBezTo>
                    <a:pt x="1036" y="1379"/>
                    <a:pt x="1038" y="1388"/>
                    <a:pt x="1044" y="1388"/>
                  </a:cubicBezTo>
                  <a:cubicBezTo>
                    <a:pt x="1058" y="1388"/>
                    <a:pt x="1070" y="1379"/>
                    <a:pt x="1076" y="1368"/>
                  </a:cubicBezTo>
                  <a:cubicBezTo>
                    <a:pt x="1078" y="1369"/>
                    <a:pt x="1080" y="1368"/>
                    <a:pt x="1081" y="1368"/>
                  </a:cubicBezTo>
                  <a:cubicBezTo>
                    <a:pt x="1088" y="1368"/>
                    <a:pt x="1091" y="1349"/>
                    <a:pt x="1107" y="1349"/>
                  </a:cubicBezTo>
                  <a:cubicBezTo>
                    <a:pt x="1122" y="1349"/>
                    <a:pt x="1105" y="1391"/>
                    <a:pt x="1123" y="1391"/>
                  </a:cubicBezTo>
                  <a:cubicBezTo>
                    <a:pt x="1140" y="1391"/>
                    <a:pt x="1146" y="1377"/>
                    <a:pt x="1161" y="1377"/>
                  </a:cubicBezTo>
                  <a:cubicBezTo>
                    <a:pt x="1171" y="1377"/>
                    <a:pt x="1177" y="1377"/>
                    <a:pt x="1187" y="1379"/>
                  </a:cubicBezTo>
                  <a:cubicBezTo>
                    <a:pt x="1188" y="1375"/>
                    <a:pt x="1188" y="1375"/>
                    <a:pt x="1188" y="1375"/>
                  </a:cubicBezTo>
                  <a:cubicBezTo>
                    <a:pt x="1185" y="1356"/>
                    <a:pt x="1180" y="1352"/>
                    <a:pt x="1161" y="1348"/>
                  </a:cubicBezTo>
                  <a:cubicBezTo>
                    <a:pt x="1164" y="1332"/>
                    <a:pt x="1179" y="1296"/>
                    <a:pt x="1192" y="1296"/>
                  </a:cubicBezTo>
                  <a:cubicBezTo>
                    <a:pt x="1261" y="1296"/>
                    <a:pt x="1309" y="1258"/>
                    <a:pt x="1309" y="1169"/>
                  </a:cubicBezTo>
                  <a:cubicBezTo>
                    <a:pt x="1348" y="1163"/>
                    <a:pt x="1350" y="1114"/>
                    <a:pt x="1373" y="1117"/>
                  </a:cubicBezTo>
                  <a:cubicBezTo>
                    <a:pt x="1434" y="1125"/>
                    <a:pt x="1410" y="1080"/>
                    <a:pt x="1423" y="1069"/>
                  </a:cubicBezTo>
                  <a:cubicBezTo>
                    <a:pt x="1453" y="1042"/>
                    <a:pt x="1499" y="1041"/>
                    <a:pt x="1536" y="1018"/>
                  </a:cubicBezTo>
                  <a:cubicBezTo>
                    <a:pt x="1542" y="1015"/>
                    <a:pt x="1554" y="998"/>
                    <a:pt x="1566" y="998"/>
                  </a:cubicBezTo>
                  <a:cubicBezTo>
                    <a:pt x="1586" y="998"/>
                    <a:pt x="1618" y="1022"/>
                    <a:pt x="1650" y="1022"/>
                  </a:cubicBezTo>
                  <a:cubicBezTo>
                    <a:pt x="1691" y="1022"/>
                    <a:pt x="1683" y="962"/>
                    <a:pt x="1707" y="962"/>
                  </a:cubicBezTo>
                  <a:cubicBezTo>
                    <a:pt x="1720" y="962"/>
                    <a:pt x="1767" y="970"/>
                    <a:pt x="1771" y="982"/>
                  </a:cubicBezTo>
                  <a:cubicBezTo>
                    <a:pt x="1789" y="1033"/>
                    <a:pt x="1820" y="1006"/>
                    <a:pt x="1839" y="1006"/>
                  </a:cubicBezTo>
                  <a:cubicBezTo>
                    <a:pt x="1886" y="1006"/>
                    <a:pt x="1900" y="1046"/>
                    <a:pt x="1949" y="1046"/>
                  </a:cubicBezTo>
                  <a:cubicBezTo>
                    <a:pt x="1991" y="1046"/>
                    <a:pt x="2046" y="1004"/>
                    <a:pt x="2100" y="1026"/>
                  </a:cubicBezTo>
                  <a:cubicBezTo>
                    <a:pt x="2173" y="1055"/>
                    <a:pt x="2138" y="922"/>
                    <a:pt x="2233" y="922"/>
                  </a:cubicBezTo>
                  <a:cubicBezTo>
                    <a:pt x="2300" y="922"/>
                    <a:pt x="2298" y="979"/>
                    <a:pt x="2324" y="1022"/>
                  </a:cubicBezTo>
                  <a:cubicBezTo>
                    <a:pt x="2334" y="1038"/>
                    <a:pt x="2368" y="1040"/>
                    <a:pt x="2381" y="1054"/>
                  </a:cubicBezTo>
                  <a:cubicBezTo>
                    <a:pt x="2390" y="1064"/>
                    <a:pt x="2400" y="1093"/>
                    <a:pt x="2422" y="1093"/>
                  </a:cubicBezTo>
                  <a:cubicBezTo>
                    <a:pt x="2447" y="1093"/>
                    <a:pt x="2452" y="1069"/>
                    <a:pt x="2483" y="1069"/>
                  </a:cubicBezTo>
                  <a:cubicBezTo>
                    <a:pt x="2483" y="1089"/>
                    <a:pt x="2483" y="1089"/>
                    <a:pt x="2483" y="1089"/>
                  </a:cubicBezTo>
                  <a:cubicBezTo>
                    <a:pt x="2466" y="1107"/>
                    <a:pt x="2460" y="1149"/>
                    <a:pt x="2441" y="1161"/>
                  </a:cubicBezTo>
                  <a:cubicBezTo>
                    <a:pt x="2424" y="1171"/>
                    <a:pt x="2393" y="1174"/>
                    <a:pt x="2403" y="1181"/>
                  </a:cubicBezTo>
                  <a:cubicBezTo>
                    <a:pt x="2429" y="1198"/>
                    <a:pt x="2400" y="1232"/>
                    <a:pt x="2400" y="123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77">
              <a:extLst>
                <a:ext uri="{FF2B5EF4-FFF2-40B4-BE49-F238E27FC236}">
                  <a16:creationId xmlns:a16="http://schemas.microsoft.com/office/drawing/2014/main" id="{0283F2D4-6E33-4DA7-AE4B-91265B05D503}"/>
                </a:ext>
              </a:extLst>
            </p:cNvPr>
            <p:cNvSpPr>
              <a:spLocks/>
            </p:cNvSpPr>
            <p:nvPr/>
          </p:nvSpPr>
          <p:spPr bwMode="auto">
            <a:xfrm>
              <a:off x="7631796" y="2679429"/>
              <a:ext cx="1512074" cy="1002428"/>
            </a:xfrm>
            <a:custGeom>
              <a:avLst/>
              <a:gdLst>
                <a:gd name="T0" fmla="*/ 1006 w 1322"/>
                <a:gd name="T1" fmla="*/ 554 h 876"/>
                <a:gd name="T2" fmla="*/ 985 w 1322"/>
                <a:gd name="T3" fmla="*/ 519 h 876"/>
                <a:gd name="T4" fmla="*/ 1055 w 1322"/>
                <a:gd name="T5" fmla="*/ 461 h 876"/>
                <a:gd name="T6" fmla="*/ 1011 w 1322"/>
                <a:gd name="T7" fmla="*/ 445 h 876"/>
                <a:gd name="T8" fmla="*/ 980 w 1322"/>
                <a:gd name="T9" fmla="*/ 461 h 876"/>
                <a:gd name="T10" fmla="*/ 949 w 1322"/>
                <a:gd name="T11" fmla="*/ 426 h 876"/>
                <a:gd name="T12" fmla="*/ 1014 w 1322"/>
                <a:gd name="T13" fmla="*/ 377 h 876"/>
                <a:gd name="T14" fmla="*/ 1041 w 1322"/>
                <a:gd name="T15" fmla="*/ 382 h 876"/>
                <a:gd name="T16" fmla="*/ 1089 w 1322"/>
                <a:gd name="T17" fmla="*/ 391 h 876"/>
                <a:gd name="T18" fmla="*/ 1114 w 1322"/>
                <a:gd name="T19" fmla="*/ 417 h 876"/>
                <a:gd name="T20" fmla="*/ 1113 w 1322"/>
                <a:gd name="T21" fmla="*/ 447 h 876"/>
                <a:gd name="T22" fmla="*/ 1144 w 1322"/>
                <a:gd name="T23" fmla="*/ 459 h 876"/>
                <a:gd name="T24" fmla="*/ 1132 w 1322"/>
                <a:gd name="T25" fmla="*/ 477 h 876"/>
                <a:gd name="T26" fmla="*/ 1143 w 1322"/>
                <a:gd name="T27" fmla="*/ 496 h 876"/>
                <a:gd name="T28" fmla="*/ 1140 w 1322"/>
                <a:gd name="T29" fmla="*/ 523 h 876"/>
                <a:gd name="T30" fmla="*/ 1147 w 1322"/>
                <a:gd name="T31" fmla="*/ 533 h 876"/>
                <a:gd name="T32" fmla="*/ 1186 w 1322"/>
                <a:gd name="T33" fmla="*/ 516 h 876"/>
                <a:gd name="T34" fmla="*/ 1173 w 1322"/>
                <a:gd name="T35" fmla="*/ 419 h 876"/>
                <a:gd name="T36" fmla="*/ 1182 w 1322"/>
                <a:gd name="T37" fmla="*/ 380 h 876"/>
                <a:gd name="T38" fmla="*/ 1239 w 1322"/>
                <a:gd name="T39" fmla="*/ 310 h 876"/>
                <a:gd name="T40" fmla="*/ 1280 w 1322"/>
                <a:gd name="T41" fmla="*/ 239 h 876"/>
                <a:gd name="T42" fmla="*/ 1322 w 1322"/>
                <a:gd name="T43" fmla="*/ 147 h 876"/>
                <a:gd name="T44" fmla="*/ 1220 w 1322"/>
                <a:gd name="T45" fmla="*/ 132 h 876"/>
                <a:gd name="T46" fmla="*/ 1072 w 1322"/>
                <a:gd name="T47" fmla="*/ 0 h 876"/>
                <a:gd name="T48" fmla="*/ 788 w 1322"/>
                <a:gd name="T49" fmla="*/ 124 h 876"/>
                <a:gd name="T50" fmla="*/ 610 w 1322"/>
                <a:gd name="T51" fmla="*/ 60 h 876"/>
                <a:gd name="T52" fmla="*/ 489 w 1322"/>
                <a:gd name="T53" fmla="*/ 100 h 876"/>
                <a:gd name="T54" fmla="*/ 375 w 1322"/>
                <a:gd name="T55" fmla="*/ 96 h 876"/>
                <a:gd name="T56" fmla="*/ 212 w 1322"/>
                <a:gd name="T57" fmla="*/ 195 h 876"/>
                <a:gd name="T58" fmla="*/ 31 w 1322"/>
                <a:gd name="T59" fmla="*/ 374 h 876"/>
                <a:gd name="T60" fmla="*/ 27 w 1322"/>
                <a:gd name="T61" fmla="*/ 453 h 876"/>
                <a:gd name="T62" fmla="*/ 44 w 1322"/>
                <a:gd name="T63" fmla="*/ 471 h 876"/>
                <a:gd name="T64" fmla="*/ 87 w 1322"/>
                <a:gd name="T65" fmla="*/ 505 h 876"/>
                <a:gd name="T66" fmla="*/ 143 w 1322"/>
                <a:gd name="T67" fmla="*/ 513 h 876"/>
                <a:gd name="T68" fmla="*/ 126 w 1322"/>
                <a:gd name="T69" fmla="*/ 572 h 876"/>
                <a:gd name="T70" fmla="*/ 109 w 1322"/>
                <a:gd name="T71" fmla="*/ 588 h 876"/>
                <a:gd name="T72" fmla="*/ 125 w 1322"/>
                <a:gd name="T73" fmla="*/ 618 h 876"/>
                <a:gd name="T74" fmla="*/ 190 w 1322"/>
                <a:gd name="T75" fmla="*/ 645 h 876"/>
                <a:gd name="T76" fmla="*/ 227 w 1322"/>
                <a:gd name="T77" fmla="*/ 672 h 876"/>
                <a:gd name="T78" fmla="*/ 275 w 1322"/>
                <a:gd name="T79" fmla="*/ 694 h 876"/>
                <a:gd name="T80" fmla="*/ 321 w 1322"/>
                <a:gd name="T81" fmla="*/ 690 h 876"/>
                <a:gd name="T82" fmla="*/ 361 w 1322"/>
                <a:gd name="T83" fmla="*/ 687 h 876"/>
                <a:gd name="T84" fmla="*/ 439 w 1322"/>
                <a:gd name="T85" fmla="*/ 671 h 876"/>
                <a:gd name="T86" fmla="*/ 473 w 1322"/>
                <a:gd name="T87" fmla="*/ 661 h 876"/>
                <a:gd name="T88" fmla="*/ 484 w 1322"/>
                <a:gd name="T89" fmla="*/ 654 h 876"/>
                <a:gd name="T90" fmla="*/ 543 w 1322"/>
                <a:gd name="T91" fmla="*/ 721 h 876"/>
                <a:gd name="T92" fmla="*/ 526 w 1322"/>
                <a:gd name="T93" fmla="*/ 791 h 876"/>
                <a:gd name="T94" fmla="*/ 558 w 1322"/>
                <a:gd name="T95" fmla="*/ 811 h 876"/>
                <a:gd name="T96" fmla="*/ 594 w 1322"/>
                <a:gd name="T97" fmla="*/ 843 h 876"/>
                <a:gd name="T98" fmla="*/ 603 w 1322"/>
                <a:gd name="T99" fmla="*/ 852 h 876"/>
                <a:gd name="T100" fmla="*/ 607 w 1322"/>
                <a:gd name="T101" fmla="*/ 824 h 876"/>
                <a:gd name="T102" fmla="*/ 652 w 1322"/>
                <a:gd name="T103" fmla="*/ 819 h 876"/>
                <a:gd name="T104" fmla="*/ 714 w 1322"/>
                <a:gd name="T105" fmla="*/ 817 h 876"/>
                <a:gd name="T106" fmla="*/ 741 w 1322"/>
                <a:gd name="T107" fmla="*/ 848 h 876"/>
                <a:gd name="T108" fmla="*/ 781 w 1322"/>
                <a:gd name="T109" fmla="*/ 876 h 876"/>
                <a:gd name="T110" fmla="*/ 817 w 1322"/>
                <a:gd name="T111" fmla="*/ 849 h 876"/>
                <a:gd name="T112" fmla="*/ 864 w 1322"/>
                <a:gd name="T113" fmla="*/ 820 h 876"/>
                <a:gd name="T114" fmla="*/ 948 w 1322"/>
                <a:gd name="T115" fmla="*/ 791 h 876"/>
                <a:gd name="T116" fmla="*/ 989 w 1322"/>
                <a:gd name="T117" fmla="*/ 732 h 876"/>
                <a:gd name="T118" fmla="*/ 1037 w 1322"/>
                <a:gd name="T119" fmla="*/ 640 h 876"/>
                <a:gd name="T120" fmla="*/ 1007 w 1322"/>
                <a:gd name="T121" fmla="*/ 55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2" h="876">
                  <a:moveTo>
                    <a:pt x="1008" y="554"/>
                  </a:moveTo>
                  <a:cubicBezTo>
                    <a:pt x="1006" y="554"/>
                    <a:pt x="1006" y="554"/>
                    <a:pt x="1006" y="554"/>
                  </a:cubicBezTo>
                  <a:cubicBezTo>
                    <a:pt x="1006" y="554"/>
                    <a:pt x="1005" y="541"/>
                    <a:pt x="1005" y="539"/>
                  </a:cubicBezTo>
                  <a:cubicBezTo>
                    <a:pt x="999" y="538"/>
                    <a:pt x="985" y="530"/>
                    <a:pt x="985" y="519"/>
                  </a:cubicBezTo>
                  <a:cubicBezTo>
                    <a:pt x="985" y="509"/>
                    <a:pt x="998" y="508"/>
                    <a:pt x="1001" y="499"/>
                  </a:cubicBezTo>
                  <a:cubicBezTo>
                    <a:pt x="1008" y="477"/>
                    <a:pt x="1040" y="477"/>
                    <a:pt x="1055" y="461"/>
                  </a:cubicBezTo>
                  <a:cubicBezTo>
                    <a:pt x="1049" y="453"/>
                    <a:pt x="1038" y="461"/>
                    <a:pt x="1027" y="454"/>
                  </a:cubicBezTo>
                  <a:cubicBezTo>
                    <a:pt x="1022" y="451"/>
                    <a:pt x="1019" y="445"/>
                    <a:pt x="1011" y="445"/>
                  </a:cubicBezTo>
                  <a:cubicBezTo>
                    <a:pt x="1004" y="445"/>
                    <a:pt x="1004" y="462"/>
                    <a:pt x="1000" y="462"/>
                  </a:cubicBezTo>
                  <a:cubicBezTo>
                    <a:pt x="994" y="462"/>
                    <a:pt x="986" y="465"/>
                    <a:pt x="980" y="461"/>
                  </a:cubicBezTo>
                  <a:cubicBezTo>
                    <a:pt x="971" y="454"/>
                    <a:pt x="974" y="446"/>
                    <a:pt x="965" y="439"/>
                  </a:cubicBezTo>
                  <a:cubicBezTo>
                    <a:pt x="962" y="437"/>
                    <a:pt x="949" y="434"/>
                    <a:pt x="949" y="426"/>
                  </a:cubicBezTo>
                  <a:cubicBezTo>
                    <a:pt x="949" y="409"/>
                    <a:pt x="971" y="414"/>
                    <a:pt x="982" y="407"/>
                  </a:cubicBezTo>
                  <a:cubicBezTo>
                    <a:pt x="991" y="399"/>
                    <a:pt x="1008" y="387"/>
                    <a:pt x="1014" y="377"/>
                  </a:cubicBezTo>
                  <a:cubicBezTo>
                    <a:pt x="1016" y="375"/>
                    <a:pt x="1019" y="367"/>
                    <a:pt x="1027" y="367"/>
                  </a:cubicBezTo>
                  <a:cubicBezTo>
                    <a:pt x="1033" y="367"/>
                    <a:pt x="1041" y="377"/>
                    <a:pt x="1041" y="382"/>
                  </a:cubicBezTo>
                  <a:cubicBezTo>
                    <a:pt x="1041" y="395"/>
                    <a:pt x="1027" y="400"/>
                    <a:pt x="1027" y="414"/>
                  </a:cubicBezTo>
                  <a:cubicBezTo>
                    <a:pt x="1048" y="414"/>
                    <a:pt x="1065" y="391"/>
                    <a:pt x="1089" y="391"/>
                  </a:cubicBezTo>
                  <a:cubicBezTo>
                    <a:pt x="1098" y="391"/>
                    <a:pt x="1102" y="399"/>
                    <a:pt x="1114" y="399"/>
                  </a:cubicBezTo>
                  <a:cubicBezTo>
                    <a:pt x="1110" y="407"/>
                    <a:pt x="1114" y="407"/>
                    <a:pt x="1114" y="417"/>
                  </a:cubicBezTo>
                  <a:cubicBezTo>
                    <a:pt x="1114" y="425"/>
                    <a:pt x="1105" y="424"/>
                    <a:pt x="1105" y="434"/>
                  </a:cubicBezTo>
                  <a:cubicBezTo>
                    <a:pt x="1105" y="438"/>
                    <a:pt x="1108" y="447"/>
                    <a:pt x="1113" y="447"/>
                  </a:cubicBezTo>
                  <a:cubicBezTo>
                    <a:pt x="1115" y="447"/>
                    <a:pt x="1118" y="443"/>
                    <a:pt x="1123" y="443"/>
                  </a:cubicBezTo>
                  <a:cubicBezTo>
                    <a:pt x="1133" y="443"/>
                    <a:pt x="1144" y="449"/>
                    <a:pt x="1144" y="459"/>
                  </a:cubicBezTo>
                  <a:cubicBezTo>
                    <a:pt x="1144" y="465"/>
                    <a:pt x="1138" y="469"/>
                    <a:pt x="1132" y="469"/>
                  </a:cubicBezTo>
                  <a:cubicBezTo>
                    <a:pt x="1132" y="477"/>
                    <a:pt x="1132" y="477"/>
                    <a:pt x="1132" y="477"/>
                  </a:cubicBezTo>
                  <a:cubicBezTo>
                    <a:pt x="1133" y="479"/>
                    <a:pt x="1135" y="482"/>
                    <a:pt x="1139" y="483"/>
                  </a:cubicBezTo>
                  <a:cubicBezTo>
                    <a:pt x="1139" y="488"/>
                    <a:pt x="1143" y="492"/>
                    <a:pt x="1143" y="496"/>
                  </a:cubicBezTo>
                  <a:cubicBezTo>
                    <a:pt x="1143" y="499"/>
                    <a:pt x="1136" y="509"/>
                    <a:pt x="1136" y="515"/>
                  </a:cubicBezTo>
                  <a:cubicBezTo>
                    <a:pt x="1136" y="518"/>
                    <a:pt x="1136" y="522"/>
                    <a:pt x="1140" y="523"/>
                  </a:cubicBezTo>
                  <a:cubicBezTo>
                    <a:pt x="1139" y="527"/>
                    <a:pt x="1136" y="529"/>
                    <a:pt x="1136" y="533"/>
                  </a:cubicBezTo>
                  <a:cubicBezTo>
                    <a:pt x="1147" y="533"/>
                    <a:pt x="1147" y="533"/>
                    <a:pt x="1147" y="533"/>
                  </a:cubicBezTo>
                  <a:cubicBezTo>
                    <a:pt x="1152" y="528"/>
                    <a:pt x="1153" y="528"/>
                    <a:pt x="1162" y="526"/>
                  </a:cubicBezTo>
                  <a:cubicBezTo>
                    <a:pt x="1162" y="519"/>
                    <a:pt x="1181" y="518"/>
                    <a:pt x="1186" y="516"/>
                  </a:cubicBezTo>
                  <a:cubicBezTo>
                    <a:pt x="1196" y="513"/>
                    <a:pt x="1201" y="504"/>
                    <a:pt x="1201" y="486"/>
                  </a:cubicBezTo>
                  <a:cubicBezTo>
                    <a:pt x="1201" y="455"/>
                    <a:pt x="1189" y="437"/>
                    <a:pt x="1173" y="419"/>
                  </a:cubicBezTo>
                  <a:cubicBezTo>
                    <a:pt x="1166" y="412"/>
                    <a:pt x="1158" y="405"/>
                    <a:pt x="1160" y="391"/>
                  </a:cubicBezTo>
                  <a:cubicBezTo>
                    <a:pt x="1169" y="391"/>
                    <a:pt x="1176" y="386"/>
                    <a:pt x="1182" y="380"/>
                  </a:cubicBezTo>
                  <a:cubicBezTo>
                    <a:pt x="1188" y="374"/>
                    <a:pt x="1201" y="366"/>
                    <a:pt x="1204" y="360"/>
                  </a:cubicBezTo>
                  <a:cubicBezTo>
                    <a:pt x="1214" y="338"/>
                    <a:pt x="1220" y="325"/>
                    <a:pt x="1239" y="310"/>
                  </a:cubicBezTo>
                  <a:cubicBezTo>
                    <a:pt x="1239" y="310"/>
                    <a:pt x="1268" y="276"/>
                    <a:pt x="1242" y="259"/>
                  </a:cubicBezTo>
                  <a:cubicBezTo>
                    <a:pt x="1232" y="252"/>
                    <a:pt x="1263" y="249"/>
                    <a:pt x="1280" y="239"/>
                  </a:cubicBezTo>
                  <a:cubicBezTo>
                    <a:pt x="1299" y="227"/>
                    <a:pt x="1305" y="185"/>
                    <a:pt x="1322" y="167"/>
                  </a:cubicBezTo>
                  <a:cubicBezTo>
                    <a:pt x="1322" y="147"/>
                    <a:pt x="1322" y="147"/>
                    <a:pt x="1322" y="147"/>
                  </a:cubicBezTo>
                  <a:cubicBezTo>
                    <a:pt x="1291" y="147"/>
                    <a:pt x="1286" y="171"/>
                    <a:pt x="1261" y="171"/>
                  </a:cubicBezTo>
                  <a:cubicBezTo>
                    <a:pt x="1239" y="171"/>
                    <a:pt x="1229" y="142"/>
                    <a:pt x="1220" y="132"/>
                  </a:cubicBezTo>
                  <a:cubicBezTo>
                    <a:pt x="1207" y="118"/>
                    <a:pt x="1173" y="116"/>
                    <a:pt x="1163" y="100"/>
                  </a:cubicBezTo>
                  <a:cubicBezTo>
                    <a:pt x="1137" y="57"/>
                    <a:pt x="1139" y="0"/>
                    <a:pt x="1072" y="0"/>
                  </a:cubicBezTo>
                  <a:cubicBezTo>
                    <a:pt x="977" y="0"/>
                    <a:pt x="1012" y="133"/>
                    <a:pt x="939" y="104"/>
                  </a:cubicBezTo>
                  <a:cubicBezTo>
                    <a:pt x="885" y="82"/>
                    <a:pt x="830" y="124"/>
                    <a:pt x="788" y="124"/>
                  </a:cubicBezTo>
                  <a:cubicBezTo>
                    <a:pt x="739" y="124"/>
                    <a:pt x="725" y="84"/>
                    <a:pt x="678" y="84"/>
                  </a:cubicBezTo>
                  <a:cubicBezTo>
                    <a:pt x="659" y="84"/>
                    <a:pt x="628" y="111"/>
                    <a:pt x="610" y="60"/>
                  </a:cubicBezTo>
                  <a:cubicBezTo>
                    <a:pt x="606" y="48"/>
                    <a:pt x="559" y="40"/>
                    <a:pt x="546" y="40"/>
                  </a:cubicBezTo>
                  <a:cubicBezTo>
                    <a:pt x="522" y="40"/>
                    <a:pt x="530" y="100"/>
                    <a:pt x="489" y="100"/>
                  </a:cubicBezTo>
                  <a:cubicBezTo>
                    <a:pt x="457" y="100"/>
                    <a:pt x="425" y="76"/>
                    <a:pt x="405" y="76"/>
                  </a:cubicBezTo>
                  <a:cubicBezTo>
                    <a:pt x="393" y="76"/>
                    <a:pt x="381" y="93"/>
                    <a:pt x="375" y="96"/>
                  </a:cubicBezTo>
                  <a:cubicBezTo>
                    <a:pt x="338" y="119"/>
                    <a:pt x="292" y="120"/>
                    <a:pt x="262" y="147"/>
                  </a:cubicBezTo>
                  <a:cubicBezTo>
                    <a:pt x="249" y="158"/>
                    <a:pt x="273" y="203"/>
                    <a:pt x="212" y="195"/>
                  </a:cubicBezTo>
                  <a:cubicBezTo>
                    <a:pt x="189" y="192"/>
                    <a:pt x="187" y="241"/>
                    <a:pt x="148" y="247"/>
                  </a:cubicBezTo>
                  <a:cubicBezTo>
                    <a:pt x="148" y="336"/>
                    <a:pt x="100" y="374"/>
                    <a:pt x="31" y="374"/>
                  </a:cubicBezTo>
                  <a:cubicBezTo>
                    <a:pt x="18" y="374"/>
                    <a:pt x="3" y="410"/>
                    <a:pt x="0" y="426"/>
                  </a:cubicBezTo>
                  <a:cubicBezTo>
                    <a:pt x="19" y="430"/>
                    <a:pt x="24" y="434"/>
                    <a:pt x="27" y="453"/>
                  </a:cubicBezTo>
                  <a:cubicBezTo>
                    <a:pt x="26" y="457"/>
                    <a:pt x="26" y="457"/>
                    <a:pt x="26" y="457"/>
                  </a:cubicBezTo>
                  <a:cubicBezTo>
                    <a:pt x="26" y="471"/>
                    <a:pt x="33" y="467"/>
                    <a:pt x="44" y="471"/>
                  </a:cubicBezTo>
                  <a:cubicBezTo>
                    <a:pt x="53" y="473"/>
                    <a:pt x="49" y="484"/>
                    <a:pt x="53" y="488"/>
                  </a:cubicBezTo>
                  <a:cubicBezTo>
                    <a:pt x="65" y="500"/>
                    <a:pt x="73" y="500"/>
                    <a:pt x="87" y="505"/>
                  </a:cubicBezTo>
                  <a:cubicBezTo>
                    <a:pt x="100" y="503"/>
                    <a:pt x="106" y="491"/>
                    <a:pt x="118" y="491"/>
                  </a:cubicBezTo>
                  <a:cubicBezTo>
                    <a:pt x="125" y="491"/>
                    <a:pt x="143" y="505"/>
                    <a:pt x="143" y="513"/>
                  </a:cubicBezTo>
                  <a:cubicBezTo>
                    <a:pt x="143" y="534"/>
                    <a:pt x="115" y="531"/>
                    <a:pt x="115" y="552"/>
                  </a:cubicBezTo>
                  <a:cubicBezTo>
                    <a:pt x="115" y="561"/>
                    <a:pt x="126" y="563"/>
                    <a:pt x="126" y="572"/>
                  </a:cubicBezTo>
                  <a:cubicBezTo>
                    <a:pt x="126" y="582"/>
                    <a:pt x="117" y="581"/>
                    <a:pt x="109" y="581"/>
                  </a:cubicBezTo>
                  <a:cubicBezTo>
                    <a:pt x="109" y="588"/>
                    <a:pt x="109" y="588"/>
                    <a:pt x="109" y="588"/>
                  </a:cubicBezTo>
                  <a:cubicBezTo>
                    <a:pt x="111" y="597"/>
                    <a:pt x="110" y="604"/>
                    <a:pt x="113" y="613"/>
                  </a:cubicBezTo>
                  <a:cubicBezTo>
                    <a:pt x="115" y="618"/>
                    <a:pt x="122" y="617"/>
                    <a:pt x="125" y="618"/>
                  </a:cubicBezTo>
                  <a:cubicBezTo>
                    <a:pt x="139" y="623"/>
                    <a:pt x="143" y="633"/>
                    <a:pt x="156" y="636"/>
                  </a:cubicBezTo>
                  <a:cubicBezTo>
                    <a:pt x="173" y="640"/>
                    <a:pt x="181" y="635"/>
                    <a:pt x="190" y="645"/>
                  </a:cubicBezTo>
                  <a:cubicBezTo>
                    <a:pt x="199" y="655"/>
                    <a:pt x="207" y="651"/>
                    <a:pt x="218" y="657"/>
                  </a:cubicBezTo>
                  <a:cubicBezTo>
                    <a:pt x="224" y="660"/>
                    <a:pt x="224" y="666"/>
                    <a:pt x="227" y="672"/>
                  </a:cubicBezTo>
                  <a:cubicBezTo>
                    <a:pt x="230" y="678"/>
                    <a:pt x="236" y="671"/>
                    <a:pt x="240" y="674"/>
                  </a:cubicBezTo>
                  <a:cubicBezTo>
                    <a:pt x="251" y="682"/>
                    <a:pt x="258" y="694"/>
                    <a:pt x="275" y="694"/>
                  </a:cubicBezTo>
                  <a:cubicBezTo>
                    <a:pt x="286" y="694"/>
                    <a:pt x="296" y="694"/>
                    <a:pt x="307" y="694"/>
                  </a:cubicBezTo>
                  <a:cubicBezTo>
                    <a:pt x="314" y="694"/>
                    <a:pt x="316" y="690"/>
                    <a:pt x="321" y="690"/>
                  </a:cubicBezTo>
                  <a:cubicBezTo>
                    <a:pt x="324" y="690"/>
                    <a:pt x="328" y="701"/>
                    <a:pt x="328" y="707"/>
                  </a:cubicBezTo>
                  <a:cubicBezTo>
                    <a:pt x="339" y="701"/>
                    <a:pt x="342" y="687"/>
                    <a:pt x="361" y="687"/>
                  </a:cubicBezTo>
                  <a:cubicBezTo>
                    <a:pt x="377" y="687"/>
                    <a:pt x="385" y="697"/>
                    <a:pt x="398" y="697"/>
                  </a:cubicBezTo>
                  <a:cubicBezTo>
                    <a:pt x="409" y="697"/>
                    <a:pt x="434" y="674"/>
                    <a:pt x="439" y="671"/>
                  </a:cubicBezTo>
                  <a:cubicBezTo>
                    <a:pt x="443" y="668"/>
                    <a:pt x="445" y="665"/>
                    <a:pt x="448" y="662"/>
                  </a:cubicBezTo>
                  <a:cubicBezTo>
                    <a:pt x="454" y="655"/>
                    <a:pt x="464" y="664"/>
                    <a:pt x="473" y="661"/>
                  </a:cubicBezTo>
                  <a:cubicBezTo>
                    <a:pt x="480" y="654"/>
                    <a:pt x="480" y="654"/>
                    <a:pt x="480" y="654"/>
                  </a:cubicBezTo>
                  <a:cubicBezTo>
                    <a:pt x="484" y="654"/>
                    <a:pt x="484" y="654"/>
                    <a:pt x="484" y="654"/>
                  </a:cubicBezTo>
                  <a:cubicBezTo>
                    <a:pt x="490" y="679"/>
                    <a:pt x="506" y="678"/>
                    <a:pt x="525" y="687"/>
                  </a:cubicBezTo>
                  <a:cubicBezTo>
                    <a:pt x="532" y="699"/>
                    <a:pt x="543" y="705"/>
                    <a:pt x="543" y="721"/>
                  </a:cubicBezTo>
                  <a:cubicBezTo>
                    <a:pt x="543" y="753"/>
                    <a:pt x="523" y="754"/>
                    <a:pt x="523" y="783"/>
                  </a:cubicBezTo>
                  <a:cubicBezTo>
                    <a:pt x="523" y="786"/>
                    <a:pt x="524" y="791"/>
                    <a:pt x="526" y="791"/>
                  </a:cubicBezTo>
                  <a:cubicBezTo>
                    <a:pt x="532" y="791"/>
                    <a:pt x="536" y="787"/>
                    <a:pt x="542" y="787"/>
                  </a:cubicBezTo>
                  <a:cubicBezTo>
                    <a:pt x="548" y="787"/>
                    <a:pt x="549" y="810"/>
                    <a:pt x="558" y="811"/>
                  </a:cubicBezTo>
                  <a:cubicBezTo>
                    <a:pt x="558" y="827"/>
                    <a:pt x="567" y="845"/>
                    <a:pt x="582" y="845"/>
                  </a:cubicBezTo>
                  <a:cubicBezTo>
                    <a:pt x="587" y="845"/>
                    <a:pt x="590" y="843"/>
                    <a:pt x="594" y="843"/>
                  </a:cubicBezTo>
                  <a:cubicBezTo>
                    <a:pt x="599" y="843"/>
                    <a:pt x="599" y="843"/>
                    <a:pt x="599" y="843"/>
                  </a:cubicBezTo>
                  <a:cubicBezTo>
                    <a:pt x="599" y="849"/>
                    <a:pt x="602" y="852"/>
                    <a:pt x="603" y="852"/>
                  </a:cubicBezTo>
                  <a:cubicBezTo>
                    <a:pt x="605" y="852"/>
                    <a:pt x="607" y="847"/>
                    <a:pt x="607" y="845"/>
                  </a:cubicBezTo>
                  <a:cubicBezTo>
                    <a:pt x="607" y="837"/>
                    <a:pt x="607" y="832"/>
                    <a:pt x="607" y="824"/>
                  </a:cubicBezTo>
                  <a:cubicBezTo>
                    <a:pt x="607" y="824"/>
                    <a:pt x="624" y="818"/>
                    <a:pt x="627" y="819"/>
                  </a:cubicBezTo>
                  <a:cubicBezTo>
                    <a:pt x="652" y="819"/>
                    <a:pt x="652" y="819"/>
                    <a:pt x="652" y="819"/>
                  </a:cubicBezTo>
                  <a:cubicBezTo>
                    <a:pt x="662" y="825"/>
                    <a:pt x="671" y="808"/>
                    <a:pt x="682" y="808"/>
                  </a:cubicBezTo>
                  <a:cubicBezTo>
                    <a:pt x="694" y="808"/>
                    <a:pt x="702" y="817"/>
                    <a:pt x="714" y="817"/>
                  </a:cubicBezTo>
                  <a:cubicBezTo>
                    <a:pt x="714" y="837"/>
                    <a:pt x="730" y="844"/>
                    <a:pt x="741" y="848"/>
                  </a:cubicBezTo>
                  <a:cubicBezTo>
                    <a:pt x="741" y="848"/>
                    <a:pt x="741" y="848"/>
                    <a:pt x="741" y="848"/>
                  </a:cubicBezTo>
                  <a:cubicBezTo>
                    <a:pt x="754" y="854"/>
                    <a:pt x="763" y="849"/>
                    <a:pt x="777" y="856"/>
                  </a:cubicBezTo>
                  <a:cubicBezTo>
                    <a:pt x="777" y="861"/>
                    <a:pt x="774" y="876"/>
                    <a:pt x="781" y="876"/>
                  </a:cubicBezTo>
                  <a:cubicBezTo>
                    <a:pt x="789" y="876"/>
                    <a:pt x="785" y="866"/>
                    <a:pt x="791" y="860"/>
                  </a:cubicBezTo>
                  <a:cubicBezTo>
                    <a:pt x="796" y="854"/>
                    <a:pt x="811" y="852"/>
                    <a:pt x="817" y="849"/>
                  </a:cubicBezTo>
                  <a:cubicBezTo>
                    <a:pt x="832" y="841"/>
                    <a:pt x="846" y="845"/>
                    <a:pt x="855" y="835"/>
                  </a:cubicBezTo>
                  <a:cubicBezTo>
                    <a:pt x="855" y="835"/>
                    <a:pt x="863" y="820"/>
                    <a:pt x="864" y="820"/>
                  </a:cubicBezTo>
                  <a:cubicBezTo>
                    <a:pt x="872" y="820"/>
                    <a:pt x="876" y="826"/>
                    <a:pt x="883" y="826"/>
                  </a:cubicBezTo>
                  <a:cubicBezTo>
                    <a:pt x="918" y="826"/>
                    <a:pt x="927" y="804"/>
                    <a:pt x="948" y="791"/>
                  </a:cubicBezTo>
                  <a:cubicBezTo>
                    <a:pt x="954" y="788"/>
                    <a:pt x="958" y="785"/>
                    <a:pt x="959" y="777"/>
                  </a:cubicBezTo>
                  <a:cubicBezTo>
                    <a:pt x="977" y="777"/>
                    <a:pt x="983" y="748"/>
                    <a:pt x="989" y="732"/>
                  </a:cubicBezTo>
                  <a:cubicBezTo>
                    <a:pt x="994" y="723"/>
                    <a:pt x="1014" y="691"/>
                    <a:pt x="1026" y="689"/>
                  </a:cubicBezTo>
                  <a:cubicBezTo>
                    <a:pt x="1026" y="671"/>
                    <a:pt x="1037" y="663"/>
                    <a:pt x="1037" y="640"/>
                  </a:cubicBezTo>
                  <a:cubicBezTo>
                    <a:pt x="1037" y="606"/>
                    <a:pt x="1030" y="593"/>
                    <a:pt x="1016" y="572"/>
                  </a:cubicBezTo>
                  <a:cubicBezTo>
                    <a:pt x="1014" y="568"/>
                    <a:pt x="1014" y="558"/>
                    <a:pt x="1007" y="554"/>
                  </a:cubicBezTo>
                  <a:lnTo>
                    <a:pt x="1008" y="55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78">
              <a:extLst>
                <a:ext uri="{FF2B5EF4-FFF2-40B4-BE49-F238E27FC236}">
                  <a16:creationId xmlns:a16="http://schemas.microsoft.com/office/drawing/2014/main" id="{49555990-0BF8-4AC5-B323-7792A522E6DF}"/>
                </a:ext>
              </a:extLst>
            </p:cNvPr>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79">
              <a:extLst>
                <a:ext uri="{FF2B5EF4-FFF2-40B4-BE49-F238E27FC236}">
                  <a16:creationId xmlns:a16="http://schemas.microsoft.com/office/drawing/2014/main" id="{253F17AB-C3B1-4508-BBD8-0ED8B5F3CF37}"/>
                </a:ext>
              </a:extLst>
            </p:cNvPr>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80">
              <a:extLst>
                <a:ext uri="{FF2B5EF4-FFF2-40B4-BE49-F238E27FC236}">
                  <a16:creationId xmlns:a16="http://schemas.microsoft.com/office/drawing/2014/main" id="{DF08BBF7-26AC-4AC1-BF16-D85E92BA960E}"/>
                </a:ext>
              </a:extLst>
            </p:cNvPr>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81">
              <a:extLst>
                <a:ext uri="{FF2B5EF4-FFF2-40B4-BE49-F238E27FC236}">
                  <a16:creationId xmlns:a16="http://schemas.microsoft.com/office/drawing/2014/main" id="{0C24E6C3-2EE7-4D23-9D84-322991510B56}"/>
                </a:ext>
              </a:extLst>
            </p:cNvPr>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82">
              <a:extLst>
                <a:ext uri="{FF2B5EF4-FFF2-40B4-BE49-F238E27FC236}">
                  <a16:creationId xmlns:a16="http://schemas.microsoft.com/office/drawing/2014/main" id="{B5B9D333-3005-4A9E-9132-E1BD70175818}"/>
                </a:ext>
              </a:extLst>
            </p:cNvPr>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83">
              <a:extLst>
                <a:ext uri="{FF2B5EF4-FFF2-40B4-BE49-F238E27FC236}">
                  <a16:creationId xmlns:a16="http://schemas.microsoft.com/office/drawing/2014/main" id="{57A4D872-61BE-4C3E-A01B-24BCEDA4A4F3}"/>
                </a:ext>
              </a:extLst>
            </p:cNvPr>
            <p:cNvSpPr>
              <a:spLocks/>
            </p:cNvSpPr>
            <p:nvPr/>
          </p:nvSpPr>
          <p:spPr bwMode="auto">
            <a:xfrm>
              <a:off x="8054197" y="1476515"/>
              <a:ext cx="58157" cy="30608"/>
            </a:xfrm>
            <a:custGeom>
              <a:avLst/>
              <a:gdLst>
                <a:gd name="T0" fmla="*/ 20 w 51"/>
                <a:gd name="T1" fmla="*/ 0 h 27"/>
                <a:gd name="T2" fmla="*/ 51 w 51"/>
                <a:gd name="T3" fmla="*/ 11 h 27"/>
                <a:gd name="T4" fmla="*/ 15 w 51"/>
                <a:gd name="T5" fmla="*/ 27 h 27"/>
                <a:gd name="T6" fmla="*/ 0 w 51"/>
                <a:gd name="T7" fmla="*/ 8 h 27"/>
                <a:gd name="T8" fmla="*/ 20 w 51"/>
                <a:gd name="T9" fmla="*/ 0 h 27"/>
              </a:gdLst>
              <a:ahLst/>
              <a:cxnLst>
                <a:cxn ang="0">
                  <a:pos x="T0" y="T1"/>
                </a:cxn>
                <a:cxn ang="0">
                  <a:pos x="T2" y="T3"/>
                </a:cxn>
                <a:cxn ang="0">
                  <a:pos x="T4" y="T5"/>
                </a:cxn>
                <a:cxn ang="0">
                  <a:pos x="T6" y="T7"/>
                </a:cxn>
                <a:cxn ang="0">
                  <a:pos x="T8" y="T9"/>
                </a:cxn>
              </a:cxnLst>
              <a:rect l="0" t="0" r="r" b="b"/>
              <a:pathLst>
                <a:path w="51" h="27">
                  <a:moveTo>
                    <a:pt x="20" y="0"/>
                  </a:moveTo>
                  <a:cubicBezTo>
                    <a:pt x="24" y="0"/>
                    <a:pt x="45" y="10"/>
                    <a:pt x="51" y="11"/>
                  </a:cubicBezTo>
                  <a:cubicBezTo>
                    <a:pt x="49" y="26"/>
                    <a:pt x="24" y="27"/>
                    <a:pt x="15" y="27"/>
                  </a:cubicBezTo>
                  <a:cubicBezTo>
                    <a:pt x="11" y="27"/>
                    <a:pt x="0" y="15"/>
                    <a:pt x="0" y="8"/>
                  </a:cubicBezTo>
                  <a:cubicBezTo>
                    <a:pt x="0" y="0"/>
                    <a:pt x="16" y="0"/>
                    <a:pt x="2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84">
              <a:extLst>
                <a:ext uri="{FF2B5EF4-FFF2-40B4-BE49-F238E27FC236}">
                  <a16:creationId xmlns:a16="http://schemas.microsoft.com/office/drawing/2014/main" id="{CBF85D01-A0CE-4BF2-B109-26C68DFE10D8}"/>
                </a:ext>
              </a:extLst>
            </p:cNvPr>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85">
              <a:extLst>
                <a:ext uri="{FF2B5EF4-FFF2-40B4-BE49-F238E27FC236}">
                  <a16:creationId xmlns:a16="http://schemas.microsoft.com/office/drawing/2014/main" id="{13C433DB-7399-4561-B439-305CE05DC137}"/>
                </a:ext>
              </a:extLst>
            </p:cNvPr>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86">
              <a:extLst>
                <a:ext uri="{FF2B5EF4-FFF2-40B4-BE49-F238E27FC236}">
                  <a16:creationId xmlns:a16="http://schemas.microsoft.com/office/drawing/2014/main" id="{F0FFACD7-B170-403D-AB26-522063C30424}"/>
                </a:ext>
              </a:extLst>
            </p:cNvPr>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Freeform 87">
              <a:extLst>
                <a:ext uri="{FF2B5EF4-FFF2-40B4-BE49-F238E27FC236}">
                  <a16:creationId xmlns:a16="http://schemas.microsoft.com/office/drawing/2014/main" id="{E9CE1323-57CB-410C-A24F-20C21B2C6058}"/>
                </a:ext>
              </a:extLst>
            </p:cNvPr>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88">
              <a:extLst>
                <a:ext uri="{FF2B5EF4-FFF2-40B4-BE49-F238E27FC236}">
                  <a16:creationId xmlns:a16="http://schemas.microsoft.com/office/drawing/2014/main" id="{365AB5B0-BBE8-4330-A666-06DC372B3356}"/>
                </a:ext>
              </a:extLst>
            </p:cNvPr>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89">
              <a:extLst>
                <a:ext uri="{FF2B5EF4-FFF2-40B4-BE49-F238E27FC236}">
                  <a16:creationId xmlns:a16="http://schemas.microsoft.com/office/drawing/2014/main" id="{8FCBE77A-B11B-423B-AA63-DDBCFDB60588}"/>
                </a:ext>
              </a:extLst>
            </p:cNvPr>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Freeform 90">
              <a:extLst>
                <a:ext uri="{FF2B5EF4-FFF2-40B4-BE49-F238E27FC236}">
                  <a16:creationId xmlns:a16="http://schemas.microsoft.com/office/drawing/2014/main" id="{AED98C08-447D-4031-AC0F-3EB36E5C43A8}"/>
                </a:ext>
              </a:extLst>
            </p:cNvPr>
            <p:cNvSpPr>
              <a:spLocks/>
            </p:cNvSpPr>
            <p:nvPr/>
          </p:nvSpPr>
          <p:spPr bwMode="auto">
            <a:xfrm>
              <a:off x="7276734" y="1426011"/>
              <a:ext cx="64278" cy="41321"/>
            </a:xfrm>
            <a:custGeom>
              <a:avLst/>
              <a:gdLst>
                <a:gd name="T0" fmla="*/ 57 w 57"/>
                <a:gd name="T1" fmla="*/ 6 h 36"/>
                <a:gd name="T2" fmla="*/ 57 w 57"/>
                <a:gd name="T3" fmla="*/ 18 h 36"/>
                <a:gd name="T4" fmla="*/ 38 w 57"/>
                <a:gd name="T5" fmla="*/ 22 h 36"/>
                <a:gd name="T6" fmla="*/ 41 w 57"/>
                <a:gd name="T7" fmla="*/ 32 h 36"/>
                <a:gd name="T8" fmla="*/ 0 w 57"/>
                <a:gd name="T9" fmla="*/ 32 h 36"/>
                <a:gd name="T10" fmla="*/ 15 w 57"/>
                <a:gd name="T11" fmla="*/ 10 h 36"/>
                <a:gd name="T12" fmla="*/ 15 w 57"/>
                <a:gd name="T13" fmla="*/ 0 h 36"/>
                <a:gd name="T14" fmla="*/ 40 w 57"/>
                <a:gd name="T15" fmla="*/ 0 h 36"/>
                <a:gd name="T16" fmla="*/ 32 w 57"/>
                <a:gd name="T17" fmla="*/ 6 h 36"/>
                <a:gd name="T18" fmla="*/ 57 w 5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6">
                  <a:moveTo>
                    <a:pt x="57" y="6"/>
                  </a:moveTo>
                  <a:cubicBezTo>
                    <a:pt x="57" y="13"/>
                    <a:pt x="57" y="15"/>
                    <a:pt x="57" y="18"/>
                  </a:cubicBezTo>
                  <a:cubicBezTo>
                    <a:pt x="52" y="25"/>
                    <a:pt x="44" y="22"/>
                    <a:pt x="38" y="22"/>
                  </a:cubicBezTo>
                  <a:cubicBezTo>
                    <a:pt x="41" y="32"/>
                    <a:pt x="41" y="32"/>
                    <a:pt x="41" y="32"/>
                  </a:cubicBezTo>
                  <a:cubicBezTo>
                    <a:pt x="37" y="34"/>
                    <a:pt x="0" y="36"/>
                    <a:pt x="0" y="32"/>
                  </a:cubicBezTo>
                  <a:cubicBezTo>
                    <a:pt x="0" y="20"/>
                    <a:pt x="6" y="13"/>
                    <a:pt x="15" y="10"/>
                  </a:cubicBezTo>
                  <a:cubicBezTo>
                    <a:pt x="14" y="4"/>
                    <a:pt x="15" y="1"/>
                    <a:pt x="15" y="0"/>
                  </a:cubicBezTo>
                  <a:cubicBezTo>
                    <a:pt x="40" y="0"/>
                    <a:pt x="40" y="0"/>
                    <a:pt x="40" y="0"/>
                  </a:cubicBezTo>
                  <a:cubicBezTo>
                    <a:pt x="38" y="4"/>
                    <a:pt x="34" y="6"/>
                    <a:pt x="32" y="6"/>
                  </a:cubicBezTo>
                  <a:cubicBezTo>
                    <a:pt x="37" y="7"/>
                    <a:pt x="50" y="8"/>
                    <a:pt x="57"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Freeform 91">
              <a:extLst>
                <a:ext uri="{FF2B5EF4-FFF2-40B4-BE49-F238E27FC236}">
                  <a16:creationId xmlns:a16="http://schemas.microsoft.com/office/drawing/2014/main" id="{5C80793B-E7E2-444E-83FE-058F7514C371}"/>
                </a:ext>
              </a:extLst>
            </p:cNvPr>
            <p:cNvSpPr>
              <a:spLocks/>
            </p:cNvSpPr>
            <p:nvPr/>
          </p:nvSpPr>
          <p:spPr bwMode="auto">
            <a:xfrm>
              <a:off x="7189499" y="1461210"/>
              <a:ext cx="67339" cy="24487"/>
            </a:xfrm>
            <a:custGeom>
              <a:avLst/>
              <a:gdLst>
                <a:gd name="T0" fmla="*/ 34 w 59"/>
                <a:gd name="T1" fmla="*/ 22 h 22"/>
                <a:gd name="T2" fmla="*/ 19 w 59"/>
                <a:gd name="T3" fmla="*/ 14 h 22"/>
                <a:gd name="T4" fmla="*/ 8 w 59"/>
                <a:gd name="T5" fmla="*/ 22 h 22"/>
                <a:gd name="T6" fmla="*/ 0 w 59"/>
                <a:gd name="T7" fmla="*/ 16 h 22"/>
                <a:gd name="T8" fmla="*/ 38 w 59"/>
                <a:gd name="T9" fmla="*/ 0 h 22"/>
                <a:gd name="T10" fmla="*/ 59 w 59"/>
                <a:gd name="T11" fmla="*/ 10 h 22"/>
                <a:gd name="T12" fmla="*/ 34 w 5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34" y="22"/>
                  </a:moveTo>
                  <a:cubicBezTo>
                    <a:pt x="30" y="22"/>
                    <a:pt x="24" y="14"/>
                    <a:pt x="19" y="14"/>
                  </a:cubicBezTo>
                  <a:cubicBezTo>
                    <a:pt x="18" y="22"/>
                    <a:pt x="14" y="22"/>
                    <a:pt x="8" y="22"/>
                  </a:cubicBezTo>
                  <a:cubicBezTo>
                    <a:pt x="4" y="22"/>
                    <a:pt x="0" y="19"/>
                    <a:pt x="0" y="16"/>
                  </a:cubicBezTo>
                  <a:cubicBezTo>
                    <a:pt x="0" y="5"/>
                    <a:pt x="30" y="0"/>
                    <a:pt x="38" y="0"/>
                  </a:cubicBezTo>
                  <a:cubicBezTo>
                    <a:pt x="48" y="0"/>
                    <a:pt x="55" y="4"/>
                    <a:pt x="59" y="10"/>
                  </a:cubicBezTo>
                  <a:cubicBezTo>
                    <a:pt x="44" y="10"/>
                    <a:pt x="45" y="22"/>
                    <a:pt x="34"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Freeform 92">
              <a:extLst>
                <a:ext uri="{FF2B5EF4-FFF2-40B4-BE49-F238E27FC236}">
                  <a16:creationId xmlns:a16="http://schemas.microsoft.com/office/drawing/2014/main" id="{59A8A2DF-07DC-41C4-AB12-15120BF7FFF1}"/>
                </a:ext>
              </a:extLst>
            </p:cNvPr>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93">
              <a:extLst>
                <a:ext uri="{FF2B5EF4-FFF2-40B4-BE49-F238E27FC236}">
                  <a16:creationId xmlns:a16="http://schemas.microsoft.com/office/drawing/2014/main" id="{9E2C33CE-D0FD-4493-B0BE-3AE4EAC71B14}"/>
                </a:ext>
              </a:extLst>
            </p:cNvPr>
            <p:cNvSpPr>
              <a:spLocks/>
            </p:cNvSpPr>
            <p:nvPr/>
          </p:nvSpPr>
          <p:spPr bwMode="auto">
            <a:xfrm>
              <a:off x="6076870" y="1488758"/>
              <a:ext cx="344349" cy="198955"/>
            </a:xfrm>
            <a:custGeom>
              <a:avLst/>
              <a:gdLst>
                <a:gd name="T0" fmla="*/ 254 w 301"/>
                <a:gd name="T1" fmla="*/ 143 h 175"/>
                <a:gd name="T2" fmla="*/ 254 w 301"/>
                <a:gd name="T3" fmla="*/ 129 h 175"/>
                <a:gd name="T4" fmla="*/ 220 w 301"/>
                <a:gd name="T5" fmla="*/ 127 h 175"/>
                <a:gd name="T6" fmla="*/ 231 w 301"/>
                <a:gd name="T7" fmla="*/ 105 h 175"/>
                <a:gd name="T8" fmla="*/ 216 w 301"/>
                <a:gd name="T9" fmla="*/ 83 h 175"/>
                <a:gd name="T10" fmla="*/ 226 w 301"/>
                <a:gd name="T11" fmla="*/ 81 h 175"/>
                <a:gd name="T12" fmla="*/ 208 w 301"/>
                <a:gd name="T13" fmla="*/ 69 h 175"/>
                <a:gd name="T14" fmla="*/ 167 w 301"/>
                <a:gd name="T15" fmla="*/ 125 h 175"/>
                <a:gd name="T16" fmla="*/ 155 w 301"/>
                <a:gd name="T17" fmla="*/ 131 h 175"/>
                <a:gd name="T18" fmla="*/ 133 w 301"/>
                <a:gd name="T19" fmla="*/ 175 h 175"/>
                <a:gd name="T20" fmla="*/ 74 w 301"/>
                <a:gd name="T21" fmla="*/ 125 h 175"/>
                <a:gd name="T22" fmla="*/ 102 w 301"/>
                <a:gd name="T23" fmla="*/ 126 h 175"/>
                <a:gd name="T24" fmla="*/ 127 w 301"/>
                <a:gd name="T25" fmla="*/ 119 h 175"/>
                <a:gd name="T26" fmla="*/ 93 w 301"/>
                <a:gd name="T27" fmla="*/ 115 h 175"/>
                <a:gd name="T28" fmla="*/ 64 w 301"/>
                <a:gd name="T29" fmla="*/ 105 h 175"/>
                <a:gd name="T30" fmla="*/ 85 w 301"/>
                <a:gd name="T31" fmla="*/ 97 h 175"/>
                <a:gd name="T32" fmla="*/ 124 w 301"/>
                <a:gd name="T33" fmla="*/ 77 h 175"/>
                <a:gd name="T34" fmla="*/ 104 w 301"/>
                <a:gd name="T35" fmla="*/ 77 h 175"/>
                <a:gd name="T36" fmla="*/ 93 w 301"/>
                <a:gd name="T37" fmla="*/ 70 h 175"/>
                <a:gd name="T38" fmla="*/ 87 w 301"/>
                <a:gd name="T39" fmla="*/ 70 h 175"/>
                <a:gd name="T40" fmla="*/ 64 w 301"/>
                <a:gd name="T41" fmla="*/ 91 h 175"/>
                <a:gd name="T42" fmla="*/ 40 w 301"/>
                <a:gd name="T43" fmla="*/ 79 h 175"/>
                <a:gd name="T44" fmla="*/ 46 w 301"/>
                <a:gd name="T45" fmla="*/ 77 h 175"/>
                <a:gd name="T46" fmla="*/ 25 w 301"/>
                <a:gd name="T47" fmla="*/ 51 h 175"/>
                <a:gd name="T48" fmla="*/ 19 w 301"/>
                <a:gd name="T49" fmla="*/ 48 h 175"/>
                <a:gd name="T50" fmla="*/ 0 w 301"/>
                <a:gd name="T51" fmla="*/ 28 h 175"/>
                <a:gd name="T52" fmla="*/ 26 w 301"/>
                <a:gd name="T53" fmla="*/ 9 h 175"/>
                <a:gd name="T54" fmla="*/ 64 w 301"/>
                <a:gd name="T55" fmla="*/ 13 h 175"/>
                <a:gd name="T56" fmla="*/ 55 w 301"/>
                <a:gd name="T57" fmla="*/ 24 h 175"/>
                <a:gd name="T58" fmla="*/ 76 w 301"/>
                <a:gd name="T59" fmla="*/ 36 h 175"/>
                <a:gd name="T60" fmla="*/ 70 w 301"/>
                <a:gd name="T61" fmla="*/ 25 h 175"/>
                <a:gd name="T62" fmla="*/ 83 w 301"/>
                <a:gd name="T63" fmla="*/ 12 h 175"/>
                <a:gd name="T64" fmla="*/ 117 w 301"/>
                <a:gd name="T65" fmla="*/ 47 h 175"/>
                <a:gd name="T66" fmla="*/ 108 w 301"/>
                <a:gd name="T67" fmla="*/ 12 h 175"/>
                <a:gd name="T68" fmla="*/ 123 w 301"/>
                <a:gd name="T69" fmla="*/ 0 h 175"/>
                <a:gd name="T70" fmla="*/ 154 w 301"/>
                <a:gd name="T71" fmla="*/ 16 h 175"/>
                <a:gd name="T72" fmla="*/ 151 w 301"/>
                <a:gd name="T73" fmla="*/ 32 h 175"/>
                <a:gd name="T74" fmla="*/ 165 w 301"/>
                <a:gd name="T75" fmla="*/ 21 h 175"/>
                <a:gd name="T76" fmla="*/ 174 w 301"/>
                <a:gd name="T77" fmla="*/ 40 h 175"/>
                <a:gd name="T78" fmla="*/ 182 w 301"/>
                <a:gd name="T79" fmla="*/ 41 h 175"/>
                <a:gd name="T80" fmla="*/ 242 w 301"/>
                <a:gd name="T81" fmla="*/ 75 h 175"/>
                <a:gd name="T82" fmla="*/ 235 w 301"/>
                <a:gd name="T83" fmla="*/ 75 h 175"/>
                <a:gd name="T84" fmla="*/ 248 w 301"/>
                <a:gd name="T85" fmla="*/ 75 h 175"/>
                <a:gd name="T86" fmla="*/ 248 w 301"/>
                <a:gd name="T87" fmla="*/ 87 h 175"/>
                <a:gd name="T88" fmla="*/ 273 w 301"/>
                <a:gd name="T89" fmla="*/ 87 h 175"/>
                <a:gd name="T90" fmla="*/ 301 w 301"/>
                <a:gd name="T91" fmla="*/ 116 h 175"/>
                <a:gd name="T92" fmla="*/ 254 w 301"/>
                <a:gd name="T93" fmla="*/ 1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175">
                  <a:moveTo>
                    <a:pt x="254" y="143"/>
                  </a:moveTo>
                  <a:cubicBezTo>
                    <a:pt x="252" y="137"/>
                    <a:pt x="252" y="133"/>
                    <a:pt x="254" y="129"/>
                  </a:cubicBezTo>
                  <a:cubicBezTo>
                    <a:pt x="245" y="127"/>
                    <a:pt x="229" y="128"/>
                    <a:pt x="220" y="127"/>
                  </a:cubicBezTo>
                  <a:cubicBezTo>
                    <a:pt x="221" y="113"/>
                    <a:pt x="229" y="117"/>
                    <a:pt x="231" y="105"/>
                  </a:cubicBezTo>
                  <a:cubicBezTo>
                    <a:pt x="226" y="103"/>
                    <a:pt x="219" y="89"/>
                    <a:pt x="216" y="83"/>
                  </a:cubicBezTo>
                  <a:cubicBezTo>
                    <a:pt x="220" y="82"/>
                    <a:pt x="222" y="81"/>
                    <a:pt x="226" y="81"/>
                  </a:cubicBezTo>
                  <a:cubicBezTo>
                    <a:pt x="214" y="79"/>
                    <a:pt x="208" y="69"/>
                    <a:pt x="208" y="69"/>
                  </a:cubicBezTo>
                  <a:cubicBezTo>
                    <a:pt x="182" y="69"/>
                    <a:pt x="174" y="104"/>
                    <a:pt x="167" y="125"/>
                  </a:cubicBezTo>
                  <a:cubicBezTo>
                    <a:pt x="165" y="129"/>
                    <a:pt x="159" y="128"/>
                    <a:pt x="155" y="131"/>
                  </a:cubicBezTo>
                  <a:cubicBezTo>
                    <a:pt x="142" y="141"/>
                    <a:pt x="144" y="164"/>
                    <a:pt x="133" y="175"/>
                  </a:cubicBezTo>
                  <a:cubicBezTo>
                    <a:pt x="115" y="162"/>
                    <a:pt x="74" y="152"/>
                    <a:pt x="74" y="125"/>
                  </a:cubicBezTo>
                  <a:cubicBezTo>
                    <a:pt x="85" y="123"/>
                    <a:pt x="102" y="126"/>
                    <a:pt x="102" y="126"/>
                  </a:cubicBezTo>
                  <a:cubicBezTo>
                    <a:pt x="110" y="119"/>
                    <a:pt x="118" y="121"/>
                    <a:pt x="127" y="119"/>
                  </a:cubicBezTo>
                  <a:cubicBezTo>
                    <a:pt x="123" y="116"/>
                    <a:pt x="98" y="115"/>
                    <a:pt x="93" y="115"/>
                  </a:cubicBezTo>
                  <a:cubicBezTo>
                    <a:pt x="84" y="115"/>
                    <a:pt x="64" y="124"/>
                    <a:pt x="64" y="105"/>
                  </a:cubicBezTo>
                  <a:cubicBezTo>
                    <a:pt x="64" y="98"/>
                    <a:pt x="82" y="98"/>
                    <a:pt x="85" y="97"/>
                  </a:cubicBezTo>
                  <a:cubicBezTo>
                    <a:pt x="95" y="94"/>
                    <a:pt x="116" y="84"/>
                    <a:pt x="124" y="77"/>
                  </a:cubicBezTo>
                  <a:cubicBezTo>
                    <a:pt x="113" y="77"/>
                    <a:pt x="107" y="77"/>
                    <a:pt x="104" y="77"/>
                  </a:cubicBezTo>
                  <a:cubicBezTo>
                    <a:pt x="103" y="77"/>
                    <a:pt x="96" y="72"/>
                    <a:pt x="93" y="70"/>
                  </a:cubicBezTo>
                  <a:cubicBezTo>
                    <a:pt x="91" y="70"/>
                    <a:pt x="89" y="70"/>
                    <a:pt x="87" y="70"/>
                  </a:cubicBezTo>
                  <a:cubicBezTo>
                    <a:pt x="80" y="74"/>
                    <a:pt x="80" y="91"/>
                    <a:pt x="64" y="91"/>
                  </a:cubicBezTo>
                  <a:cubicBezTo>
                    <a:pt x="52" y="91"/>
                    <a:pt x="44" y="87"/>
                    <a:pt x="40" y="79"/>
                  </a:cubicBezTo>
                  <a:cubicBezTo>
                    <a:pt x="42" y="78"/>
                    <a:pt x="44" y="77"/>
                    <a:pt x="46" y="77"/>
                  </a:cubicBezTo>
                  <a:cubicBezTo>
                    <a:pt x="33" y="70"/>
                    <a:pt x="22" y="63"/>
                    <a:pt x="25" y="51"/>
                  </a:cubicBezTo>
                  <a:cubicBezTo>
                    <a:pt x="23" y="50"/>
                    <a:pt x="21" y="48"/>
                    <a:pt x="19" y="48"/>
                  </a:cubicBezTo>
                  <a:cubicBezTo>
                    <a:pt x="14" y="48"/>
                    <a:pt x="5" y="34"/>
                    <a:pt x="0" y="28"/>
                  </a:cubicBezTo>
                  <a:cubicBezTo>
                    <a:pt x="3" y="25"/>
                    <a:pt x="19" y="9"/>
                    <a:pt x="26" y="9"/>
                  </a:cubicBezTo>
                  <a:cubicBezTo>
                    <a:pt x="38" y="9"/>
                    <a:pt x="47" y="9"/>
                    <a:pt x="64" y="13"/>
                  </a:cubicBezTo>
                  <a:cubicBezTo>
                    <a:pt x="60" y="17"/>
                    <a:pt x="57" y="20"/>
                    <a:pt x="55" y="24"/>
                  </a:cubicBezTo>
                  <a:cubicBezTo>
                    <a:pt x="63" y="30"/>
                    <a:pt x="70" y="30"/>
                    <a:pt x="76" y="36"/>
                  </a:cubicBezTo>
                  <a:cubicBezTo>
                    <a:pt x="73" y="34"/>
                    <a:pt x="70" y="30"/>
                    <a:pt x="70" y="25"/>
                  </a:cubicBezTo>
                  <a:cubicBezTo>
                    <a:pt x="70" y="18"/>
                    <a:pt x="76" y="12"/>
                    <a:pt x="83" y="12"/>
                  </a:cubicBezTo>
                  <a:cubicBezTo>
                    <a:pt x="104" y="12"/>
                    <a:pt x="98" y="40"/>
                    <a:pt x="117" y="47"/>
                  </a:cubicBezTo>
                  <a:cubicBezTo>
                    <a:pt x="113" y="34"/>
                    <a:pt x="108" y="27"/>
                    <a:pt x="108" y="12"/>
                  </a:cubicBezTo>
                  <a:cubicBezTo>
                    <a:pt x="108" y="0"/>
                    <a:pt x="113" y="0"/>
                    <a:pt x="123" y="0"/>
                  </a:cubicBezTo>
                  <a:cubicBezTo>
                    <a:pt x="133" y="0"/>
                    <a:pt x="154" y="8"/>
                    <a:pt x="154" y="16"/>
                  </a:cubicBezTo>
                  <a:cubicBezTo>
                    <a:pt x="154" y="21"/>
                    <a:pt x="151" y="26"/>
                    <a:pt x="151" y="32"/>
                  </a:cubicBezTo>
                  <a:cubicBezTo>
                    <a:pt x="157" y="28"/>
                    <a:pt x="159" y="21"/>
                    <a:pt x="165" y="21"/>
                  </a:cubicBezTo>
                  <a:cubicBezTo>
                    <a:pt x="177" y="21"/>
                    <a:pt x="176" y="34"/>
                    <a:pt x="174" y="40"/>
                  </a:cubicBezTo>
                  <a:cubicBezTo>
                    <a:pt x="176" y="40"/>
                    <a:pt x="179" y="41"/>
                    <a:pt x="182" y="41"/>
                  </a:cubicBezTo>
                  <a:cubicBezTo>
                    <a:pt x="194" y="41"/>
                    <a:pt x="235" y="65"/>
                    <a:pt x="242" y="75"/>
                  </a:cubicBezTo>
                  <a:cubicBezTo>
                    <a:pt x="240" y="75"/>
                    <a:pt x="237" y="75"/>
                    <a:pt x="235" y="75"/>
                  </a:cubicBezTo>
                  <a:cubicBezTo>
                    <a:pt x="241" y="77"/>
                    <a:pt x="243" y="76"/>
                    <a:pt x="248" y="75"/>
                  </a:cubicBezTo>
                  <a:cubicBezTo>
                    <a:pt x="250" y="79"/>
                    <a:pt x="251" y="84"/>
                    <a:pt x="248" y="87"/>
                  </a:cubicBezTo>
                  <a:cubicBezTo>
                    <a:pt x="260" y="87"/>
                    <a:pt x="263" y="87"/>
                    <a:pt x="273" y="87"/>
                  </a:cubicBezTo>
                  <a:cubicBezTo>
                    <a:pt x="273" y="112"/>
                    <a:pt x="295" y="106"/>
                    <a:pt x="301" y="116"/>
                  </a:cubicBezTo>
                  <a:cubicBezTo>
                    <a:pt x="281" y="123"/>
                    <a:pt x="273" y="137"/>
                    <a:pt x="254" y="14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Freeform 94">
              <a:extLst>
                <a:ext uri="{FF2B5EF4-FFF2-40B4-BE49-F238E27FC236}">
                  <a16:creationId xmlns:a16="http://schemas.microsoft.com/office/drawing/2014/main" id="{714D5B56-228B-4915-BDF0-DB4C9C69BCE9}"/>
                </a:ext>
              </a:extLst>
            </p:cNvPr>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Freeform 95">
              <a:extLst>
                <a:ext uri="{FF2B5EF4-FFF2-40B4-BE49-F238E27FC236}">
                  <a16:creationId xmlns:a16="http://schemas.microsoft.com/office/drawing/2014/main" id="{EFBCDF65-7653-4758-892F-DC201E6E4613}"/>
                </a:ext>
              </a:extLst>
            </p:cNvPr>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Freeform 96">
              <a:extLst>
                <a:ext uri="{FF2B5EF4-FFF2-40B4-BE49-F238E27FC236}">
                  <a16:creationId xmlns:a16="http://schemas.microsoft.com/office/drawing/2014/main" id="{B92D9077-73B3-41BD-AD5A-A5FF54830D86}"/>
                </a:ext>
              </a:extLst>
            </p:cNvPr>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Freeform 97">
              <a:extLst>
                <a:ext uri="{FF2B5EF4-FFF2-40B4-BE49-F238E27FC236}">
                  <a16:creationId xmlns:a16="http://schemas.microsoft.com/office/drawing/2014/main" id="{559EA720-A5C5-43BC-AB99-7CBDD20A54F7}"/>
                </a:ext>
              </a:extLst>
            </p:cNvPr>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Freeform 98">
              <a:extLst>
                <a:ext uri="{FF2B5EF4-FFF2-40B4-BE49-F238E27FC236}">
                  <a16:creationId xmlns:a16="http://schemas.microsoft.com/office/drawing/2014/main" id="{6FD6A233-7434-4C92-8B60-A600EA1C429A}"/>
                </a:ext>
              </a:extLst>
            </p:cNvPr>
            <p:cNvSpPr>
              <a:spLocks/>
            </p:cNvSpPr>
            <p:nvPr/>
          </p:nvSpPr>
          <p:spPr bwMode="auto">
            <a:xfrm>
              <a:off x="5659060" y="2495778"/>
              <a:ext cx="205079" cy="312207"/>
            </a:xfrm>
            <a:custGeom>
              <a:avLst/>
              <a:gdLst>
                <a:gd name="T0" fmla="*/ 163 w 179"/>
                <a:gd name="T1" fmla="*/ 183 h 273"/>
                <a:gd name="T2" fmla="*/ 155 w 179"/>
                <a:gd name="T3" fmla="*/ 230 h 273"/>
                <a:gd name="T4" fmla="*/ 170 w 179"/>
                <a:gd name="T5" fmla="*/ 238 h 273"/>
                <a:gd name="T6" fmla="*/ 119 w 179"/>
                <a:gd name="T7" fmla="*/ 250 h 273"/>
                <a:gd name="T8" fmla="*/ 66 w 179"/>
                <a:gd name="T9" fmla="*/ 253 h 273"/>
                <a:gd name="T10" fmla="*/ 43 w 179"/>
                <a:gd name="T11" fmla="*/ 266 h 273"/>
                <a:gd name="T12" fmla="*/ 27 w 179"/>
                <a:gd name="T13" fmla="*/ 273 h 273"/>
                <a:gd name="T14" fmla="*/ 54 w 179"/>
                <a:gd name="T15" fmla="*/ 238 h 273"/>
                <a:gd name="T16" fmla="*/ 78 w 179"/>
                <a:gd name="T17" fmla="*/ 222 h 273"/>
                <a:gd name="T18" fmla="*/ 43 w 179"/>
                <a:gd name="T19" fmla="*/ 221 h 273"/>
                <a:gd name="T20" fmla="*/ 32 w 179"/>
                <a:gd name="T21" fmla="*/ 221 h 273"/>
                <a:gd name="T22" fmla="*/ 47 w 179"/>
                <a:gd name="T23" fmla="*/ 173 h 273"/>
                <a:gd name="T24" fmla="*/ 81 w 179"/>
                <a:gd name="T25" fmla="*/ 146 h 273"/>
                <a:gd name="T26" fmla="*/ 68 w 179"/>
                <a:gd name="T27" fmla="*/ 126 h 273"/>
                <a:gd name="T28" fmla="*/ 44 w 179"/>
                <a:gd name="T29" fmla="*/ 129 h 273"/>
                <a:gd name="T30" fmla="*/ 39 w 179"/>
                <a:gd name="T31" fmla="*/ 106 h 273"/>
                <a:gd name="T32" fmla="*/ 26 w 179"/>
                <a:gd name="T33" fmla="*/ 87 h 273"/>
                <a:gd name="T34" fmla="*/ 20 w 179"/>
                <a:gd name="T35" fmla="*/ 99 h 273"/>
                <a:gd name="T36" fmla="*/ 23 w 179"/>
                <a:gd name="T37" fmla="*/ 81 h 273"/>
                <a:gd name="T38" fmla="*/ 12 w 179"/>
                <a:gd name="T39" fmla="*/ 67 h 273"/>
                <a:gd name="T40" fmla="*/ 17 w 179"/>
                <a:gd name="T41" fmla="*/ 51 h 273"/>
                <a:gd name="T42" fmla="*/ 12 w 179"/>
                <a:gd name="T43" fmla="*/ 36 h 273"/>
                <a:gd name="T44" fmla="*/ 20 w 179"/>
                <a:gd name="T45" fmla="*/ 38 h 273"/>
                <a:gd name="T46" fmla="*/ 27 w 179"/>
                <a:gd name="T47" fmla="*/ 24 h 273"/>
                <a:gd name="T48" fmla="*/ 42 w 179"/>
                <a:gd name="T49" fmla="*/ 0 h 273"/>
                <a:gd name="T50" fmla="*/ 72 w 179"/>
                <a:gd name="T51" fmla="*/ 7 h 273"/>
                <a:gd name="T52" fmla="*/ 55 w 179"/>
                <a:gd name="T53" fmla="*/ 34 h 273"/>
                <a:gd name="T54" fmla="*/ 79 w 179"/>
                <a:gd name="T55" fmla="*/ 83 h 273"/>
                <a:gd name="T56" fmla="*/ 91 w 179"/>
                <a:gd name="T57" fmla="*/ 90 h 273"/>
                <a:gd name="T58" fmla="*/ 144 w 179"/>
                <a:gd name="T59" fmla="*/ 160 h 273"/>
                <a:gd name="T60" fmla="*/ 148 w 179"/>
                <a:gd name="T61" fmla="*/ 183 h 273"/>
                <a:gd name="T62" fmla="*/ 157 w 179"/>
                <a:gd name="T63" fmla="*/ 18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273">
                  <a:moveTo>
                    <a:pt x="154" y="186"/>
                  </a:moveTo>
                  <a:cubicBezTo>
                    <a:pt x="159" y="182"/>
                    <a:pt x="157" y="183"/>
                    <a:pt x="163" y="183"/>
                  </a:cubicBezTo>
                  <a:cubicBezTo>
                    <a:pt x="172" y="183"/>
                    <a:pt x="179" y="190"/>
                    <a:pt x="179" y="198"/>
                  </a:cubicBezTo>
                  <a:cubicBezTo>
                    <a:pt x="179" y="212"/>
                    <a:pt x="161" y="219"/>
                    <a:pt x="155" y="230"/>
                  </a:cubicBezTo>
                  <a:cubicBezTo>
                    <a:pt x="163" y="232"/>
                    <a:pt x="166" y="233"/>
                    <a:pt x="170" y="233"/>
                  </a:cubicBezTo>
                  <a:cubicBezTo>
                    <a:pt x="170" y="238"/>
                    <a:pt x="170" y="238"/>
                    <a:pt x="170" y="238"/>
                  </a:cubicBezTo>
                  <a:cubicBezTo>
                    <a:pt x="163" y="246"/>
                    <a:pt x="158" y="250"/>
                    <a:pt x="149" y="250"/>
                  </a:cubicBezTo>
                  <a:cubicBezTo>
                    <a:pt x="140" y="250"/>
                    <a:pt x="123" y="250"/>
                    <a:pt x="119" y="250"/>
                  </a:cubicBezTo>
                  <a:cubicBezTo>
                    <a:pt x="111" y="250"/>
                    <a:pt x="91" y="257"/>
                    <a:pt x="79" y="257"/>
                  </a:cubicBezTo>
                  <a:cubicBezTo>
                    <a:pt x="74" y="257"/>
                    <a:pt x="71" y="253"/>
                    <a:pt x="66" y="253"/>
                  </a:cubicBezTo>
                  <a:cubicBezTo>
                    <a:pt x="58" y="253"/>
                    <a:pt x="54" y="260"/>
                    <a:pt x="54" y="266"/>
                  </a:cubicBezTo>
                  <a:cubicBezTo>
                    <a:pt x="43" y="266"/>
                    <a:pt x="43" y="266"/>
                    <a:pt x="43" y="266"/>
                  </a:cubicBezTo>
                  <a:cubicBezTo>
                    <a:pt x="38" y="266"/>
                    <a:pt x="35" y="269"/>
                    <a:pt x="32" y="273"/>
                  </a:cubicBezTo>
                  <a:cubicBezTo>
                    <a:pt x="27" y="273"/>
                    <a:pt x="27" y="273"/>
                    <a:pt x="27" y="273"/>
                  </a:cubicBezTo>
                  <a:cubicBezTo>
                    <a:pt x="27" y="268"/>
                    <a:pt x="27" y="268"/>
                    <a:pt x="27" y="268"/>
                  </a:cubicBezTo>
                  <a:cubicBezTo>
                    <a:pt x="29" y="265"/>
                    <a:pt x="51" y="239"/>
                    <a:pt x="54" y="238"/>
                  </a:cubicBezTo>
                  <a:cubicBezTo>
                    <a:pt x="64" y="235"/>
                    <a:pt x="79" y="239"/>
                    <a:pt x="79" y="228"/>
                  </a:cubicBezTo>
                  <a:cubicBezTo>
                    <a:pt x="79" y="226"/>
                    <a:pt x="78" y="224"/>
                    <a:pt x="78" y="222"/>
                  </a:cubicBezTo>
                  <a:cubicBezTo>
                    <a:pt x="75" y="227"/>
                    <a:pt x="70" y="230"/>
                    <a:pt x="64" y="230"/>
                  </a:cubicBezTo>
                  <a:cubicBezTo>
                    <a:pt x="54" y="230"/>
                    <a:pt x="51" y="221"/>
                    <a:pt x="43" y="221"/>
                  </a:cubicBezTo>
                  <a:cubicBezTo>
                    <a:pt x="38" y="221"/>
                    <a:pt x="39" y="225"/>
                    <a:pt x="35" y="225"/>
                  </a:cubicBezTo>
                  <a:cubicBezTo>
                    <a:pt x="34" y="225"/>
                    <a:pt x="32" y="222"/>
                    <a:pt x="32" y="221"/>
                  </a:cubicBezTo>
                  <a:cubicBezTo>
                    <a:pt x="32" y="209"/>
                    <a:pt x="53" y="208"/>
                    <a:pt x="53" y="196"/>
                  </a:cubicBezTo>
                  <a:cubicBezTo>
                    <a:pt x="53" y="186"/>
                    <a:pt x="47" y="182"/>
                    <a:pt x="47" y="173"/>
                  </a:cubicBezTo>
                  <a:cubicBezTo>
                    <a:pt x="60" y="173"/>
                    <a:pt x="77" y="166"/>
                    <a:pt x="81" y="158"/>
                  </a:cubicBezTo>
                  <a:cubicBezTo>
                    <a:pt x="81" y="146"/>
                    <a:pt x="81" y="146"/>
                    <a:pt x="81" y="146"/>
                  </a:cubicBezTo>
                  <a:cubicBezTo>
                    <a:pt x="73" y="147"/>
                    <a:pt x="63" y="145"/>
                    <a:pt x="63" y="137"/>
                  </a:cubicBezTo>
                  <a:cubicBezTo>
                    <a:pt x="63" y="131"/>
                    <a:pt x="66" y="129"/>
                    <a:pt x="68" y="126"/>
                  </a:cubicBezTo>
                  <a:cubicBezTo>
                    <a:pt x="66" y="126"/>
                    <a:pt x="63" y="126"/>
                    <a:pt x="61" y="126"/>
                  </a:cubicBezTo>
                  <a:cubicBezTo>
                    <a:pt x="54" y="126"/>
                    <a:pt x="50" y="129"/>
                    <a:pt x="44" y="129"/>
                  </a:cubicBezTo>
                  <a:cubicBezTo>
                    <a:pt x="37" y="129"/>
                    <a:pt x="32" y="129"/>
                    <a:pt x="32" y="123"/>
                  </a:cubicBezTo>
                  <a:cubicBezTo>
                    <a:pt x="32" y="117"/>
                    <a:pt x="39" y="113"/>
                    <a:pt x="39" y="106"/>
                  </a:cubicBezTo>
                  <a:cubicBezTo>
                    <a:pt x="39" y="99"/>
                    <a:pt x="37" y="98"/>
                    <a:pt x="39" y="91"/>
                  </a:cubicBezTo>
                  <a:cubicBezTo>
                    <a:pt x="33" y="91"/>
                    <a:pt x="29" y="89"/>
                    <a:pt x="26" y="87"/>
                  </a:cubicBezTo>
                  <a:cubicBezTo>
                    <a:pt x="23" y="94"/>
                    <a:pt x="25" y="96"/>
                    <a:pt x="26" y="99"/>
                  </a:cubicBezTo>
                  <a:cubicBezTo>
                    <a:pt x="20" y="99"/>
                    <a:pt x="20" y="99"/>
                    <a:pt x="20" y="99"/>
                  </a:cubicBezTo>
                  <a:cubicBezTo>
                    <a:pt x="20" y="93"/>
                    <a:pt x="20" y="91"/>
                    <a:pt x="20" y="87"/>
                  </a:cubicBezTo>
                  <a:cubicBezTo>
                    <a:pt x="20" y="84"/>
                    <a:pt x="21" y="83"/>
                    <a:pt x="23" y="81"/>
                  </a:cubicBezTo>
                  <a:cubicBezTo>
                    <a:pt x="23" y="74"/>
                    <a:pt x="23" y="74"/>
                    <a:pt x="23" y="74"/>
                  </a:cubicBezTo>
                  <a:cubicBezTo>
                    <a:pt x="19" y="73"/>
                    <a:pt x="12" y="71"/>
                    <a:pt x="12" y="67"/>
                  </a:cubicBezTo>
                  <a:cubicBezTo>
                    <a:pt x="12" y="64"/>
                    <a:pt x="17" y="58"/>
                    <a:pt x="17" y="57"/>
                  </a:cubicBezTo>
                  <a:cubicBezTo>
                    <a:pt x="17" y="51"/>
                    <a:pt x="17" y="51"/>
                    <a:pt x="17" y="51"/>
                  </a:cubicBezTo>
                  <a:cubicBezTo>
                    <a:pt x="6" y="48"/>
                    <a:pt x="0" y="46"/>
                    <a:pt x="0" y="36"/>
                  </a:cubicBezTo>
                  <a:cubicBezTo>
                    <a:pt x="12" y="36"/>
                    <a:pt x="12" y="36"/>
                    <a:pt x="12" y="36"/>
                  </a:cubicBezTo>
                  <a:cubicBezTo>
                    <a:pt x="12" y="40"/>
                    <a:pt x="16" y="43"/>
                    <a:pt x="17" y="43"/>
                  </a:cubicBezTo>
                  <a:cubicBezTo>
                    <a:pt x="19" y="43"/>
                    <a:pt x="20" y="40"/>
                    <a:pt x="20" y="38"/>
                  </a:cubicBezTo>
                  <a:cubicBezTo>
                    <a:pt x="19" y="37"/>
                    <a:pt x="17" y="35"/>
                    <a:pt x="17" y="33"/>
                  </a:cubicBezTo>
                  <a:cubicBezTo>
                    <a:pt x="17" y="27"/>
                    <a:pt x="22" y="24"/>
                    <a:pt x="27" y="24"/>
                  </a:cubicBezTo>
                  <a:cubicBezTo>
                    <a:pt x="27" y="17"/>
                    <a:pt x="30" y="14"/>
                    <a:pt x="30" y="10"/>
                  </a:cubicBezTo>
                  <a:cubicBezTo>
                    <a:pt x="30" y="6"/>
                    <a:pt x="38" y="0"/>
                    <a:pt x="42" y="0"/>
                  </a:cubicBezTo>
                  <a:cubicBezTo>
                    <a:pt x="51" y="0"/>
                    <a:pt x="59" y="0"/>
                    <a:pt x="64" y="0"/>
                  </a:cubicBezTo>
                  <a:cubicBezTo>
                    <a:pt x="67" y="0"/>
                    <a:pt x="72" y="5"/>
                    <a:pt x="72" y="7"/>
                  </a:cubicBezTo>
                  <a:cubicBezTo>
                    <a:pt x="72" y="18"/>
                    <a:pt x="55" y="17"/>
                    <a:pt x="53" y="28"/>
                  </a:cubicBezTo>
                  <a:cubicBezTo>
                    <a:pt x="53" y="30"/>
                    <a:pt x="54" y="32"/>
                    <a:pt x="55" y="34"/>
                  </a:cubicBezTo>
                  <a:cubicBezTo>
                    <a:pt x="100" y="34"/>
                    <a:pt x="100" y="34"/>
                    <a:pt x="100" y="34"/>
                  </a:cubicBezTo>
                  <a:cubicBezTo>
                    <a:pt x="103" y="56"/>
                    <a:pt x="79" y="66"/>
                    <a:pt x="79" y="83"/>
                  </a:cubicBezTo>
                  <a:cubicBezTo>
                    <a:pt x="76" y="83"/>
                    <a:pt x="74" y="86"/>
                    <a:pt x="73" y="89"/>
                  </a:cubicBezTo>
                  <a:cubicBezTo>
                    <a:pt x="81" y="91"/>
                    <a:pt x="85" y="88"/>
                    <a:pt x="91" y="90"/>
                  </a:cubicBezTo>
                  <a:cubicBezTo>
                    <a:pt x="105" y="95"/>
                    <a:pt x="103" y="114"/>
                    <a:pt x="112" y="123"/>
                  </a:cubicBezTo>
                  <a:cubicBezTo>
                    <a:pt x="124" y="136"/>
                    <a:pt x="144" y="141"/>
                    <a:pt x="144" y="160"/>
                  </a:cubicBezTo>
                  <a:cubicBezTo>
                    <a:pt x="144" y="167"/>
                    <a:pt x="152" y="171"/>
                    <a:pt x="152" y="177"/>
                  </a:cubicBezTo>
                  <a:cubicBezTo>
                    <a:pt x="152" y="180"/>
                    <a:pt x="151" y="182"/>
                    <a:pt x="148" y="183"/>
                  </a:cubicBezTo>
                  <a:cubicBezTo>
                    <a:pt x="148" y="188"/>
                    <a:pt x="148" y="188"/>
                    <a:pt x="148" y="188"/>
                  </a:cubicBezTo>
                  <a:cubicBezTo>
                    <a:pt x="154" y="187"/>
                    <a:pt x="154" y="184"/>
                    <a:pt x="157" y="183"/>
                  </a:cubicBezTo>
                  <a:lnTo>
                    <a:pt x="154" y="18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99">
              <a:extLst>
                <a:ext uri="{FF2B5EF4-FFF2-40B4-BE49-F238E27FC236}">
                  <a16:creationId xmlns:a16="http://schemas.microsoft.com/office/drawing/2014/main" id="{D8BA162C-26CC-4E91-B331-4F4CA0BBECF0}"/>
                </a:ext>
              </a:extLst>
            </p:cNvPr>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100">
              <a:extLst>
                <a:ext uri="{FF2B5EF4-FFF2-40B4-BE49-F238E27FC236}">
                  <a16:creationId xmlns:a16="http://schemas.microsoft.com/office/drawing/2014/main" id="{9C138884-7429-49D2-A874-001B902AC4BB}"/>
                </a:ext>
              </a:extLst>
            </p:cNvPr>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101">
              <a:extLst>
                <a:ext uri="{FF2B5EF4-FFF2-40B4-BE49-F238E27FC236}">
                  <a16:creationId xmlns:a16="http://schemas.microsoft.com/office/drawing/2014/main" id="{2EF280DE-7790-440A-AA94-33CB05F522EE}"/>
                </a:ext>
              </a:extLst>
            </p:cNvPr>
            <p:cNvSpPr>
              <a:spLocks/>
            </p:cNvSpPr>
            <p:nvPr/>
          </p:nvSpPr>
          <p:spPr bwMode="auto">
            <a:xfrm>
              <a:off x="3732236" y="3623701"/>
              <a:ext cx="257114" cy="91825"/>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Freeform 102">
              <a:extLst>
                <a:ext uri="{FF2B5EF4-FFF2-40B4-BE49-F238E27FC236}">
                  <a16:creationId xmlns:a16="http://schemas.microsoft.com/office/drawing/2014/main" id="{6715CB22-BB22-4E4F-B089-B95C425829F9}"/>
                </a:ext>
              </a:extLst>
            </p:cNvPr>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Freeform 103">
              <a:extLst>
                <a:ext uri="{FF2B5EF4-FFF2-40B4-BE49-F238E27FC236}">
                  <a16:creationId xmlns:a16="http://schemas.microsoft.com/office/drawing/2014/main" id="{EEFDD31D-5E42-47F0-9E42-7FA07AD05D9A}"/>
                </a:ext>
              </a:extLst>
            </p:cNvPr>
            <p:cNvSpPr>
              <a:spLocks/>
            </p:cNvSpPr>
            <p:nvPr/>
          </p:nvSpPr>
          <p:spPr bwMode="auto">
            <a:xfrm>
              <a:off x="3895993" y="3749195"/>
              <a:ext cx="42852" cy="19896"/>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104">
              <a:extLst>
                <a:ext uri="{FF2B5EF4-FFF2-40B4-BE49-F238E27FC236}">
                  <a16:creationId xmlns:a16="http://schemas.microsoft.com/office/drawing/2014/main" id="{21428BD9-B44C-49D7-A984-F6E949C1A7B7}"/>
                </a:ext>
              </a:extLst>
            </p:cNvPr>
            <p:cNvSpPr>
              <a:spLocks/>
            </p:cNvSpPr>
            <p:nvPr/>
          </p:nvSpPr>
          <p:spPr bwMode="auto">
            <a:xfrm>
              <a:off x="4169942" y="3747665"/>
              <a:ext cx="35200" cy="1530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105">
              <a:extLst>
                <a:ext uri="{FF2B5EF4-FFF2-40B4-BE49-F238E27FC236}">
                  <a16:creationId xmlns:a16="http://schemas.microsoft.com/office/drawing/2014/main" id="{85690A58-6BDB-4B03-946B-9E610A6F114B}"/>
                </a:ext>
              </a:extLst>
            </p:cNvPr>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Freeform 106">
              <a:extLst>
                <a:ext uri="{FF2B5EF4-FFF2-40B4-BE49-F238E27FC236}">
                  <a16:creationId xmlns:a16="http://schemas.microsoft.com/office/drawing/2014/main" id="{91A59A99-B34B-48EB-B8CA-58484865B6E8}"/>
                </a:ext>
              </a:extLst>
            </p:cNvPr>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Freeform 107">
              <a:extLst>
                <a:ext uri="{FF2B5EF4-FFF2-40B4-BE49-F238E27FC236}">
                  <a16:creationId xmlns:a16="http://schemas.microsoft.com/office/drawing/2014/main" id="{736D7DFB-3C96-4C4F-86FF-8BBBED07E86E}"/>
                </a:ext>
              </a:extLst>
            </p:cNvPr>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Freeform 108">
              <a:extLst>
                <a:ext uri="{FF2B5EF4-FFF2-40B4-BE49-F238E27FC236}">
                  <a16:creationId xmlns:a16="http://schemas.microsoft.com/office/drawing/2014/main" id="{F30A7057-747C-466A-8257-F41A052A5BBB}"/>
                </a:ext>
              </a:extLst>
            </p:cNvPr>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Freeform 109">
              <a:extLst>
                <a:ext uri="{FF2B5EF4-FFF2-40B4-BE49-F238E27FC236}">
                  <a16:creationId xmlns:a16="http://schemas.microsoft.com/office/drawing/2014/main" id="{D5CD53C1-3219-456A-9E8B-C44EE9CECBBB}"/>
                </a:ext>
              </a:extLst>
            </p:cNvPr>
            <p:cNvSpPr>
              <a:spLocks/>
            </p:cNvSpPr>
            <p:nvPr/>
          </p:nvSpPr>
          <p:spPr bwMode="auto">
            <a:xfrm>
              <a:off x="3819472" y="3914481"/>
              <a:ext cx="1150890" cy="1948231"/>
            </a:xfrm>
            <a:custGeom>
              <a:avLst/>
              <a:gdLst>
                <a:gd name="T0" fmla="*/ 80 w 1007"/>
                <a:gd name="T1" fmla="*/ 163 h 1703"/>
                <a:gd name="T2" fmla="*/ 89 w 1007"/>
                <a:gd name="T3" fmla="*/ 91 h 1703"/>
                <a:gd name="T4" fmla="*/ 102 w 1007"/>
                <a:gd name="T5" fmla="*/ 83 h 1703"/>
                <a:gd name="T6" fmla="*/ 142 w 1007"/>
                <a:gd name="T7" fmla="*/ 31 h 1703"/>
                <a:gd name="T8" fmla="*/ 220 w 1007"/>
                <a:gd name="T9" fmla="*/ 10 h 1703"/>
                <a:gd name="T10" fmla="*/ 218 w 1007"/>
                <a:gd name="T11" fmla="*/ 76 h 1703"/>
                <a:gd name="T12" fmla="*/ 235 w 1007"/>
                <a:gd name="T13" fmla="*/ 23 h 1703"/>
                <a:gd name="T14" fmla="*/ 252 w 1007"/>
                <a:gd name="T15" fmla="*/ 8 h 1703"/>
                <a:gd name="T16" fmla="*/ 333 w 1007"/>
                <a:gd name="T17" fmla="*/ 42 h 1703"/>
                <a:gd name="T18" fmla="*/ 391 w 1007"/>
                <a:gd name="T19" fmla="*/ 36 h 1703"/>
                <a:gd name="T20" fmla="*/ 401 w 1007"/>
                <a:gd name="T21" fmla="*/ 46 h 1703"/>
                <a:gd name="T22" fmla="*/ 465 w 1007"/>
                <a:gd name="T23" fmla="*/ 89 h 1703"/>
                <a:gd name="T24" fmla="*/ 564 w 1007"/>
                <a:gd name="T25" fmla="*/ 150 h 1703"/>
                <a:gd name="T26" fmla="*/ 609 w 1007"/>
                <a:gd name="T27" fmla="*/ 161 h 1703"/>
                <a:gd name="T28" fmla="*/ 668 w 1007"/>
                <a:gd name="T29" fmla="*/ 234 h 1703"/>
                <a:gd name="T30" fmla="*/ 658 w 1007"/>
                <a:gd name="T31" fmla="*/ 306 h 1703"/>
                <a:gd name="T32" fmla="*/ 693 w 1007"/>
                <a:gd name="T33" fmla="*/ 333 h 1703"/>
                <a:gd name="T34" fmla="*/ 781 w 1007"/>
                <a:gd name="T35" fmla="*/ 316 h 1703"/>
                <a:gd name="T36" fmla="*/ 802 w 1007"/>
                <a:gd name="T37" fmla="*/ 344 h 1703"/>
                <a:gd name="T38" fmla="*/ 882 w 1007"/>
                <a:gd name="T39" fmla="*/ 344 h 1703"/>
                <a:gd name="T40" fmla="*/ 988 w 1007"/>
                <a:gd name="T41" fmla="*/ 397 h 1703"/>
                <a:gd name="T42" fmla="*/ 943 w 1007"/>
                <a:gd name="T43" fmla="*/ 558 h 1703"/>
                <a:gd name="T44" fmla="*/ 914 w 1007"/>
                <a:gd name="T45" fmla="*/ 674 h 1703"/>
                <a:gd name="T46" fmla="*/ 897 w 1007"/>
                <a:gd name="T47" fmla="*/ 729 h 1703"/>
                <a:gd name="T48" fmla="*/ 833 w 1007"/>
                <a:gd name="T49" fmla="*/ 809 h 1703"/>
                <a:gd name="T50" fmla="*/ 738 w 1007"/>
                <a:gd name="T51" fmla="*/ 853 h 1703"/>
                <a:gd name="T52" fmla="*/ 708 w 1007"/>
                <a:gd name="T53" fmla="*/ 944 h 1703"/>
                <a:gd name="T54" fmla="*/ 667 w 1007"/>
                <a:gd name="T55" fmla="*/ 1007 h 1703"/>
                <a:gd name="T56" fmla="*/ 535 w 1007"/>
                <a:gd name="T57" fmla="*/ 1107 h 1703"/>
                <a:gd name="T58" fmla="*/ 511 w 1007"/>
                <a:gd name="T59" fmla="*/ 1115 h 1703"/>
                <a:gd name="T60" fmla="*/ 530 w 1007"/>
                <a:gd name="T61" fmla="*/ 1178 h 1703"/>
                <a:gd name="T62" fmla="*/ 420 w 1007"/>
                <a:gd name="T63" fmla="*/ 1220 h 1703"/>
                <a:gd name="T64" fmla="*/ 412 w 1007"/>
                <a:gd name="T65" fmla="*/ 1274 h 1703"/>
                <a:gd name="T66" fmla="*/ 353 w 1007"/>
                <a:gd name="T67" fmla="*/ 1282 h 1703"/>
                <a:gd name="T68" fmla="*/ 386 w 1007"/>
                <a:gd name="T69" fmla="*/ 1316 h 1703"/>
                <a:gd name="T70" fmla="*/ 368 w 1007"/>
                <a:gd name="T71" fmla="*/ 1331 h 1703"/>
                <a:gd name="T72" fmla="*/ 306 w 1007"/>
                <a:gd name="T73" fmla="*/ 1418 h 1703"/>
                <a:gd name="T74" fmla="*/ 302 w 1007"/>
                <a:gd name="T75" fmla="*/ 1525 h 1703"/>
                <a:gd name="T76" fmla="*/ 277 w 1007"/>
                <a:gd name="T77" fmla="*/ 1592 h 1703"/>
                <a:gd name="T78" fmla="*/ 345 w 1007"/>
                <a:gd name="T79" fmla="*/ 1685 h 1703"/>
                <a:gd name="T80" fmla="*/ 292 w 1007"/>
                <a:gd name="T81" fmla="*/ 1703 h 1703"/>
                <a:gd name="T82" fmla="*/ 219 w 1007"/>
                <a:gd name="T83" fmla="*/ 1659 h 1703"/>
                <a:gd name="T84" fmla="*/ 159 w 1007"/>
                <a:gd name="T85" fmla="*/ 1627 h 1703"/>
                <a:gd name="T86" fmla="*/ 161 w 1007"/>
                <a:gd name="T87" fmla="*/ 1602 h 1703"/>
                <a:gd name="T88" fmla="*/ 146 w 1007"/>
                <a:gd name="T89" fmla="*/ 1545 h 1703"/>
                <a:gd name="T90" fmla="*/ 141 w 1007"/>
                <a:gd name="T91" fmla="*/ 1425 h 1703"/>
                <a:gd name="T92" fmla="*/ 149 w 1007"/>
                <a:gd name="T93" fmla="*/ 1409 h 1703"/>
                <a:gd name="T94" fmla="*/ 193 w 1007"/>
                <a:gd name="T95" fmla="*/ 1293 h 1703"/>
                <a:gd name="T96" fmla="*/ 165 w 1007"/>
                <a:gd name="T97" fmla="*/ 1275 h 1703"/>
                <a:gd name="T98" fmla="*/ 175 w 1007"/>
                <a:gd name="T99" fmla="*/ 1226 h 1703"/>
                <a:gd name="T100" fmla="*/ 197 w 1007"/>
                <a:gd name="T101" fmla="*/ 1128 h 1703"/>
                <a:gd name="T102" fmla="*/ 213 w 1007"/>
                <a:gd name="T103" fmla="*/ 1012 h 1703"/>
                <a:gd name="T104" fmla="*/ 234 w 1007"/>
                <a:gd name="T105" fmla="*/ 890 h 1703"/>
                <a:gd name="T106" fmla="*/ 246 w 1007"/>
                <a:gd name="T107" fmla="*/ 782 h 1703"/>
                <a:gd name="T108" fmla="*/ 180 w 1007"/>
                <a:gd name="T109" fmla="*/ 667 h 1703"/>
                <a:gd name="T110" fmla="*/ 107 w 1007"/>
                <a:gd name="T111" fmla="*/ 594 h 1703"/>
                <a:gd name="T112" fmla="*/ 49 w 1007"/>
                <a:gd name="T113" fmla="*/ 469 h 1703"/>
                <a:gd name="T114" fmla="*/ 19 w 1007"/>
                <a:gd name="T115" fmla="*/ 435 h 1703"/>
                <a:gd name="T116" fmla="*/ 32 w 1007"/>
                <a:gd name="T117" fmla="*/ 344 h 1703"/>
                <a:gd name="T118" fmla="*/ 24 w 1007"/>
                <a:gd name="T119" fmla="*/ 266 h 1703"/>
                <a:gd name="T120" fmla="*/ 81 w 1007"/>
                <a:gd name="T121" fmla="*/ 191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1703">
                  <a:moveTo>
                    <a:pt x="84" y="185"/>
                  </a:moveTo>
                  <a:cubicBezTo>
                    <a:pt x="84" y="184"/>
                    <a:pt x="84" y="182"/>
                    <a:pt x="84" y="181"/>
                  </a:cubicBezTo>
                  <a:cubicBezTo>
                    <a:pt x="84" y="174"/>
                    <a:pt x="80" y="169"/>
                    <a:pt x="80" y="163"/>
                  </a:cubicBezTo>
                  <a:cubicBezTo>
                    <a:pt x="80" y="153"/>
                    <a:pt x="84" y="150"/>
                    <a:pt x="84" y="142"/>
                  </a:cubicBezTo>
                  <a:cubicBezTo>
                    <a:pt x="84" y="126"/>
                    <a:pt x="70" y="128"/>
                    <a:pt x="70" y="114"/>
                  </a:cubicBezTo>
                  <a:cubicBezTo>
                    <a:pt x="70" y="103"/>
                    <a:pt x="85" y="98"/>
                    <a:pt x="89" y="91"/>
                  </a:cubicBezTo>
                  <a:cubicBezTo>
                    <a:pt x="95" y="93"/>
                    <a:pt x="93" y="93"/>
                    <a:pt x="98" y="91"/>
                  </a:cubicBezTo>
                  <a:cubicBezTo>
                    <a:pt x="98" y="90"/>
                    <a:pt x="98" y="88"/>
                    <a:pt x="98" y="87"/>
                  </a:cubicBezTo>
                  <a:cubicBezTo>
                    <a:pt x="98" y="85"/>
                    <a:pt x="101" y="83"/>
                    <a:pt x="102" y="83"/>
                  </a:cubicBezTo>
                  <a:cubicBezTo>
                    <a:pt x="102" y="75"/>
                    <a:pt x="110" y="72"/>
                    <a:pt x="115" y="69"/>
                  </a:cubicBezTo>
                  <a:cubicBezTo>
                    <a:pt x="119" y="66"/>
                    <a:pt x="120" y="56"/>
                    <a:pt x="121" y="49"/>
                  </a:cubicBezTo>
                  <a:cubicBezTo>
                    <a:pt x="125" y="37"/>
                    <a:pt x="132" y="34"/>
                    <a:pt x="142" y="31"/>
                  </a:cubicBezTo>
                  <a:cubicBezTo>
                    <a:pt x="160" y="25"/>
                    <a:pt x="172" y="22"/>
                    <a:pt x="191" y="15"/>
                  </a:cubicBezTo>
                  <a:cubicBezTo>
                    <a:pt x="201" y="12"/>
                    <a:pt x="203" y="0"/>
                    <a:pt x="213" y="0"/>
                  </a:cubicBezTo>
                  <a:cubicBezTo>
                    <a:pt x="217" y="0"/>
                    <a:pt x="220" y="9"/>
                    <a:pt x="220" y="10"/>
                  </a:cubicBezTo>
                  <a:cubicBezTo>
                    <a:pt x="220" y="16"/>
                    <a:pt x="215" y="19"/>
                    <a:pt x="212" y="19"/>
                  </a:cubicBezTo>
                  <a:cubicBezTo>
                    <a:pt x="210" y="31"/>
                    <a:pt x="205" y="45"/>
                    <a:pt x="205" y="52"/>
                  </a:cubicBezTo>
                  <a:cubicBezTo>
                    <a:pt x="205" y="60"/>
                    <a:pt x="210" y="76"/>
                    <a:pt x="218" y="76"/>
                  </a:cubicBezTo>
                  <a:cubicBezTo>
                    <a:pt x="221" y="76"/>
                    <a:pt x="225" y="66"/>
                    <a:pt x="225" y="63"/>
                  </a:cubicBezTo>
                  <a:cubicBezTo>
                    <a:pt x="225" y="53"/>
                    <a:pt x="216" y="48"/>
                    <a:pt x="216" y="38"/>
                  </a:cubicBezTo>
                  <a:cubicBezTo>
                    <a:pt x="216" y="26"/>
                    <a:pt x="228" y="28"/>
                    <a:pt x="235" y="23"/>
                  </a:cubicBezTo>
                  <a:cubicBezTo>
                    <a:pt x="253" y="23"/>
                    <a:pt x="253" y="23"/>
                    <a:pt x="253" y="23"/>
                  </a:cubicBezTo>
                  <a:cubicBezTo>
                    <a:pt x="250" y="14"/>
                    <a:pt x="239" y="18"/>
                    <a:pt x="239" y="8"/>
                  </a:cubicBezTo>
                  <a:cubicBezTo>
                    <a:pt x="252" y="8"/>
                    <a:pt x="252" y="8"/>
                    <a:pt x="252" y="8"/>
                  </a:cubicBezTo>
                  <a:cubicBezTo>
                    <a:pt x="255" y="21"/>
                    <a:pt x="272" y="25"/>
                    <a:pt x="283" y="28"/>
                  </a:cubicBezTo>
                  <a:cubicBezTo>
                    <a:pt x="283" y="36"/>
                    <a:pt x="288" y="41"/>
                    <a:pt x="293" y="42"/>
                  </a:cubicBezTo>
                  <a:cubicBezTo>
                    <a:pt x="305" y="42"/>
                    <a:pt x="327" y="42"/>
                    <a:pt x="333" y="42"/>
                  </a:cubicBezTo>
                  <a:cubicBezTo>
                    <a:pt x="333" y="49"/>
                    <a:pt x="343" y="51"/>
                    <a:pt x="349" y="51"/>
                  </a:cubicBezTo>
                  <a:cubicBezTo>
                    <a:pt x="360" y="49"/>
                    <a:pt x="368" y="49"/>
                    <a:pt x="372" y="40"/>
                  </a:cubicBezTo>
                  <a:cubicBezTo>
                    <a:pt x="373" y="37"/>
                    <a:pt x="389" y="37"/>
                    <a:pt x="391" y="36"/>
                  </a:cubicBezTo>
                  <a:cubicBezTo>
                    <a:pt x="399" y="36"/>
                    <a:pt x="412" y="38"/>
                    <a:pt x="412" y="38"/>
                  </a:cubicBezTo>
                  <a:cubicBezTo>
                    <a:pt x="409" y="41"/>
                    <a:pt x="403" y="41"/>
                    <a:pt x="401" y="40"/>
                  </a:cubicBezTo>
                  <a:cubicBezTo>
                    <a:pt x="401" y="46"/>
                    <a:pt x="401" y="46"/>
                    <a:pt x="401" y="46"/>
                  </a:cubicBezTo>
                  <a:cubicBezTo>
                    <a:pt x="406" y="57"/>
                    <a:pt x="422" y="60"/>
                    <a:pt x="433" y="64"/>
                  </a:cubicBezTo>
                  <a:cubicBezTo>
                    <a:pt x="443" y="67"/>
                    <a:pt x="441" y="79"/>
                    <a:pt x="444" y="89"/>
                  </a:cubicBezTo>
                  <a:cubicBezTo>
                    <a:pt x="465" y="89"/>
                    <a:pt x="465" y="89"/>
                    <a:pt x="465" y="89"/>
                  </a:cubicBezTo>
                  <a:cubicBezTo>
                    <a:pt x="480" y="104"/>
                    <a:pt x="486" y="102"/>
                    <a:pt x="496" y="122"/>
                  </a:cubicBezTo>
                  <a:cubicBezTo>
                    <a:pt x="497" y="125"/>
                    <a:pt x="503" y="126"/>
                    <a:pt x="507" y="126"/>
                  </a:cubicBezTo>
                  <a:cubicBezTo>
                    <a:pt x="512" y="149"/>
                    <a:pt x="544" y="146"/>
                    <a:pt x="564" y="150"/>
                  </a:cubicBezTo>
                  <a:cubicBezTo>
                    <a:pt x="584" y="150"/>
                    <a:pt x="584" y="150"/>
                    <a:pt x="584" y="150"/>
                  </a:cubicBezTo>
                  <a:cubicBezTo>
                    <a:pt x="589" y="153"/>
                    <a:pt x="602" y="159"/>
                    <a:pt x="609" y="159"/>
                  </a:cubicBezTo>
                  <a:cubicBezTo>
                    <a:pt x="609" y="161"/>
                    <a:pt x="609" y="161"/>
                    <a:pt x="609" y="161"/>
                  </a:cubicBezTo>
                  <a:cubicBezTo>
                    <a:pt x="611" y="161"/>
                    <a:pt x="612" y="161"/>
                    <a:pt x="614" y="161"/>
                  </a:cubicBezTo>
                  <a:cubicBezTo>
                    <a:pt x="626" y="161"/>
                    <a:pt x="642" y="187"/>
                    <a:pt x="655" y="190"/>
                  </a:cubicBezTo>
                  <a:cubicBezTo>
                    <a:pt x="655" y="200"/>
                    <a:pt x="664" y="225"/>
                    <a:pt x="668" y="234"/>
                  </a:cubicBezTo>
                  <a:cubicBezTo>
                    <a:pt x="672" y="242"/>
                    <a:pt x="682" y="242"/>
                    <a:pt x="682" y="250"/>
                  </a:cubicBezTo>
                  <a:cubicBezTo>
                    <a:pt x="670" y="266"/>
                    <a:pt x="648" y="274"/>
                    <a:pt x="648" y="297"/>
                  </a:cubicBezTo>
                  <a:cubicBezTo>
                    <a:pt x="648" y="305"/>
                    <a:pt x="655" y="305"/>
                    <a:pt x="658" y="306"/>
                  </a:cubicBezTo>
                  <a:cubicBezTo>
                    <a:pt x="666" y="310"/>
                    <a:pt x="670" y="316"/>
                    <a:pt x="671" y="324"/>
                  </a:cubicBezTo>
                  <a:cubicBezTo>
                    <a:pt x="689" y="324"/>
                    <a:pt x="689" y="324"/>
                    <a:pt x="689" y="324"/>
                  </a:cubicBezTo>
                  <a:cubicBezTo>
                    <a:pt x="689" y="327"/>
                    <a:pt x="691" y="333"/>
                    <a:pt x="693" y="333"/>
                  </a:cubicBezTo>
                  <a:cubicBezTo>
                    <a:pt x="696" y="333"/>
                    <a:pt x="699" y="328"/>
                    <a:pt x="702" y="324"/>
                  </a:cubicBezTo>
                  <a:cubicBezTo>
                    <a:pt x="709" y="311"/>
                    <a:pt x="718" y="294"/>
                    <a:pt x="730" y="294"/>
                  </a:cubicBezTo>
                  <a:cubicBezTo>
                    <a:pt x="744" y="294"/>
                    <a:pt x="771" y="309"/>
                    <a:pt x="781" y="316"/>
                  </a:cubicBezTo>
                  <a:cubicBezTo>
                    <a:pt x="787" y="320"/>
                    <a:pt x="794" y="318"/>
                    <a:pt x="795" y="324"/>
                  </a:cubicBezTo>
                  <a:cubicBezTo>
                    <a:pt x="798" y="332"/>
                    <a:pt x="797" y="337"/>
                    <a:pt x="797" y="344"/>
                  </a:cubicBezTo>
                  <a:cubicBezTo>
                    <a:pt x="802" y="344"/>
                    <a:pt x="802" y="344"/>
                    <a:pt x="802" y="344"/>
                  </a:cubicBezTo>
                  <a:cubicBezTo>
                    <a:pt x="809" y="341"/>
                    <a:pt x="812" y="336"/>
                    <a:pt x="819" y="336"/>
                  </a:cubicBezTo>
                  <a:cubicBezTo>
                    <a:pt x="835" y="336"/>
                    <a:pt x="838" y="348"/>
                    <a:pt x="853" y="348"/>
                  </a:cubicBezTo>
                  <a:cubicBezTo>
                    <a:pt x="882" y="344"/>
                    <a:pt x="882" y="344"/>
                    <a:pt x="882" y="344"/>
                  </a:cubicBezTo>
                  <a:cubicBezTo>
                    <a:pt x="896" y="347"/>
                    <a:pt x="909" y="353"/>
                    <a:pt x="917" y="357"/>
                  </a:cubicBezTo>
                  <a:cubicBezTo>
                    <a:pt x="924" y="369"/>
                    <a:pt x="948" y="391"/>
                    <a:pt x="960" y="395"/>
                  </a:cubicBezTo>
                  <a:cubicBezTo>
                    <a:pt x="970" y="398"/>
                    <a:pt x="977" y="394"/>
                    <a:pt x="988" y="397"/>
                  </a:cubicBezTo>
                  <a:cubicBezTo>
                    <a:pt x="1003" y="402"/>
                    <a:pt x="1007" y="418"/>
                    <a:pt x="1007" y="435"/>
                  </a:cubicBezTo>
                  <a:cubicBezTo>
                    <a:pt x="1007" y="494"/>
                    <a:pt x="976" y="509"/>
                    <a:pt x="956" y="542"/>
                  </a:cubicBezTo>
                  <a:cubicBezTo>
                    <a:pt x="951" y="549"/>
                    <a:pt x="948" y="551"/>
                    <a:pt x="943" y="558"/>
                  </a:cubicBezTo>
                  <a:cubicBezTo>
                    <a:pt x="936" y="570"/>
                    <a:pt x="927" y="572"/>
                    <a:pt x="920" y="580"/>
                  </a:cubicBezTo>
                  <a:cubicBezTo>
                    <a:pt x="908" y="592"/>
                    <a:pt x="920" y="617"/>
                    <a:pt x="920" y="636"/>
                  </a:cubicBezTo>
                  <a:cubicBezTo>
                    <a:pt x="920" y="651"/>
                    <a:pt x="914" y="664"/>
                    <a:pt x="914" y="674"/>
                  </a:cubicBezTo>
                  <a:cubicBezTo>
                    <a:pt x="914" y="678"/>
                    <a:pt x="911" y="681"/>
                    <a:pt x="911" y="684"/>
                  </a:cubicBezTo>
                  <a:cubicBezTo>
                    <a:pt x="908" y="688"/>
                    <a:pt x="901" y="696"/>
                    <a:pt x="901" y="702"/>
                  </a:cubicBezTo>
                  <a:cubicBezTo>
                    <a:pt x="901" y="710"/>
                    <a:pt x="898" y="726"/>
                    <a:pt x="897" y="729"/>
                  </a:cubicBezTo>
                  <a:cubicBezTo>
                    <a:pt x="886" y="747"/>
                    <a:pt x="882" y="755"/>
                    <a:pt x="870" y="771"/>
                  </a:cubicBezTo>
                  <a:cubicBezTo>
                    <a:pt x="867" y="776"/>
                    <a:pt x="868" y="786"/>
                    <a:pt x="867" y="789"/>
                  </a:cubicBezTo>
                  <a:cubicBezTo>
                    <a:pt x="862" y="798"/>
                    <a:pt x="846" y="809"/>
                    <a:pt x="833" y="809"/>
                  </a:cubicBezTo>
                  <a:cubicBezTo>
                    <a:pt x="819" y="809"/>
                    <a:pt x="808" y="809"/>
                    <a:pt x="796" y="814"/>
                  </a:cubicBezTo>
                  <a:cubicBezTo>
                    <a:pt x="792" y="817"/>
                    <a:pt x="791" y="820"/>
                    <a:pt x="789" y="823"/>
                  </a:cubicBezTo>
                  <a:cubicBezTo>
                    <a:pt x="770" y="842"/>
                    <a:pt x="752" y="831"/>
                    <a:pt x="738" y="853"/>
                  </a:cubicBezTo>
                  <a:cubicBezTo>
                    <a:pt x="732" y="863"/>
                    <a:pt x="722" y="863"/>
                    <a:pt x="716" y="870"/>
                  </a:cubicBezTo>
                  <a:cubicBezTo>
                    <a:pt x="706" y="880"/>
                    <a:pt x="708" y="891"/>
                    <a:pt x="708" y="906"/>
                  </a:cubicBezTo>
                  <a:cubicBezTo>
                    <a:pt x="708" y="944"/>
                    <a:pt x="708" y="944"/>
                    <a:pt x="708" y="944"/>
                  </a:cubicBezTo>
                  <a:cubicBezTo>
                    <a:pt x="692" y="952"/>
                    <a:pt x="685" y="965"/>
                    <a:pt x="677" y="982"/>
                  </a:cubicBezTo>
                  <a:cubicBezTo>
                    <a:pt x="677" y="981"/>
                    <a:pt x="677" y="981"/>
                    <a:pt x="677" y="981"/>
                  </a:cubicBezTo>
                  <a:cubicBezTo>
                    <a:pt x="672" y="991"/>
                    <a:pt x="673" y="997"/>
                    <a:pt x="667" y="1007"/>
                  </a:cubicBezTo>
                  <a:cubicBezTo>
                    <a:pt x="653" y="1029"/>
                    <a:pt x="638" y="1031"/>
                    <a:pt x="625" y="1052"/>
                  </a:cubicBezTo>
                  <a:cubicBezTo>
                    <a:pt x="610" y="1076"/>
                    <a:pt x="604" y="1115"/>
                    <a:pt x="569" y="1115"/>
                  </a:cubicBezTo>
                  <a:cubicBezTo>
                    <a:pt x="557" y="1115"/>
                    <a:pt x="540" y="1107"/>
                    <a:pt x="535" y="1107"/>
                  </a:cubicBezTo>
                  <a:cubicBezTo>
                    <a:pt x="524" y="1107"/>
                    <a:pt x="514" y="1097"/>
                    <a:pt x="503" y="1097"/>
                  </a:cubicBezTo>
                  <a:cubicBezTo>
                    <a:pt x="501" y="1097"/>
                    <a:pt x="497" y="1099"/>
                    <a:pt x="497" y="1101"/>
                  </a:cubicBezTo>
                  <a:cubicBezTo>
                    <a:pt x="497" y="1108"/>
                    <a:pt x="508" y="1112"/>
                    <a:pt x="511" y="1115"/>
                  </a:cubicBezTo>
                  <a:cubicBezTo>
                    <a:pt x="517" y="1121"/>
                    <a:pt x="517" y="1130"/>
                    <a:pt x="520" y="1139"/>
                  </a:cubicBezTo>
                  <a:cubicBezTo>
                    <a:pt x="522" y="1148"/>
                    <a:pt x="534" y="1148"/>
                    <a:pt x="534" y="1157"/>
                  </a:cubicBezTo>
                  <a:cubicBezTo>
                    <a:pt x="534" y="1166"/>
                    <a:pt x="534" y="1172"/>
                    <a:pt x="530" y="1178"/>
                  </a:cubicBezTo>
                  <a:cubicBezTo>
                    <a:pt x="524" y="1189"/>
                    <a:pt x="518" y="1194"/>
                    <a:pt x="511" y="1202"/>
                  </a:cubicBezTo>
                  <a:cubicBezTo>
                    <a:pt x="498" y="1216"/>
                    <a:pt x="482" y="1212"/>
                    <a:pt x="464" y="1218"/>
                  </a:cubicBezTo>
                  <a:cubicBezTo>
                    <a:pt x="452" y="1222"/>
                    <a:pt x="427" y="1213"/>
                    <a:pt x="420" y="1220"/>
                  </a:cubicBezTo>
                  <a:cubicBezTo>
                    <a:pt x="410" y="1231"/>
                    <a:pt x="418" y="1255"/>
                    <a:pt x="412" y="1266"/>
                  </a:cubicBezTo>
                  <a:cubicBezTo>
                    <a:pt x="412" y="1264"/>
                    <a:pt x="412" y="1264"/>
                    <a:pt x="412" y="1264"/>
                  </a:cubicBezTo>
                  <a:cubicBezTo>
                    <a:pt x="412" y="1266"/>
                    <a:pt x="412" y="1271"/>
                    <a:pt x="412" y="1274"/>
                  </a:cubicBezTo>
                  <a:cubicBezTo>
                    <a:pt x="412" y="1278"/>
                    <a:pt x="400" y="1283"/>
                    <a:pt x="395" y="1283"/>
                  </a:cubicBezTo>
                  <a:cubicBezTo>
                    <a:pt x="379" y="1283"/>
                    <a:pt x="376" y="1272"/>
                    <a:pt x="361" y="1272"/>
                  </a:cubicBezTo>
                  <a:cubicBezTo>
                    <a:pt x="355" y="1272"/>
                    <a:pt x="353" y="1278"/>
                    <a:pt x="353" y="1282"/>
                  </a:cubicBezTo>
                  <a:cubicBezTo>
                    <a:pt x="353" y="1293"/>
                    <a:pt x="362" y="1313"/>
                    <a:pt x="369" y="1313"/>
                  </a:cubicBezTo>
                  <a:cubicBezTo>
                    <a:pt x="373" y="1313"/>
                    <a:pt x="377" y="1309"/>
                    <a:pt x="380" y="1308"/>
                  </a:cubicBezTo>
                  <a:cubicBezTo>
                    <a:pt x="383" y="1311"/>
                    <a:pt x="386" y="1312"/>
                    <a:pt x="386" y="1316"/>
                  </a:cubicBezTo>
                  <a:cubicBezTo>
                    <a:pt x="386" y="1321"/>
                    <a:pt x="380" y="1326"/>
                    <a:pt x="379" y="1326"/>
                  </a:cubicBezTo>
                  <a:cubicBezTo>
                    <a:pt x="370" y="1326"/>
                    <a:pt x="367" y="1319"/>
                    <a:pt x="359" y="1319"/>
                  </a:cubicBezTo>
                  <a:cubicBezTo>
                    <a:pt x="359" y="1328"/>
                    <a:pt x="364" y="1329"/>
                    <a:pt x="368" y="1331"/>
                  </a:cubicBezTo>
                  <a:cubicBezTo>
                    <a:pt x="354" y="1345"/>
                    <a:pt x="354" y="1359"/>
                    <a:pt x="349" y="1379"/>
                  </a:cubicBezTo>
                  <a:cubicBezTo>
                    <a:pt x="348" y="1388"/>
                    <a:pt x="334" y="1389"/>
                    <a:pt x="329" y="1390"/>
                  </a:cubicBezTo>
                  <a:cubicBezTo>
                    <a:pt x="317" y="1393"/>
                    <a:pt x="306" y="1404"/>
                    <a:pt x="306" y="1418"/>
                  </a:cubicBezTo>
                  <a:cubicBezTo>
                    <a:pt x="306" y="1449"/>
                    <a:pt x="340" y="1437"/>
                    <a:pt x="340" y="1462"/>
                  </a:cubicBezTo>
                  <a:cubicBezTo>
                    <a:pt x="340" y="1484"/>
                    <a:pt x="321" y="1487"/>
                    <a:pt x="311" y="1498"/>
                  </a:cubicBezTo>
                  <a:cubicBezTo>
                    <a:pt x="305" y="1504"/>
                    <a:pt x="307" y="1514"/>
                    <a:pt x="302" y="1525"/>
                  </a:cubicBezTo>
                  <a:cubicBezTo>
                    <a:pt x="297" y="1536"/>
                    <a:pt x="285" y="1531"/>
                    <a:pt x="278" y="1538"/>
                  </a:cubicBezTo>
                  <a:cubicBezTo>
                    <a:pt x="269" y="1548"/>
                    <a:pt x="265" y="1559"/>
                    <a:pt x="265" y="1574"/>
                  </a:cubicBezTo>
                  <a:cubicBezTo>
                    <a:pt x="265" y="1582"/>
                    <a:pt x="272" y="1592"/>
                    <a:pt x="277" y="1592"/>
                  </a:cubicBezTo>
                  <a:cubicBezTo>
                    <a:pt x="290" y="1600"/>
                    <a:pt x="290" y="1637"/>
                    <a:pt x="299" y="1647"/>
                  </a:cubicBezTo>
                  <a:cubicBezTo>
                    <a:pt x="316" y="1665"/>
                    <a:pt x="336" y="1672"/>
                    <a:pt x="357" y="1682"/>
                  </a:cubicBezTo>
                  <a:cubicBezTo>
                    <a:pt x="354" y="1687"/>
                    <a:pt x="349" y="1685"/>
                    <a:pt x="345" y="1685"/>
                  </a:cubicBezTo>
                  <a:cubicBezTo>
                    <a:pt x="333" y="1685"/>
                    <a:pt x="315" y="1700"/>
                    <a:pt x="308" y="1700"/>
                  </a:cubicBezTo>
                  <a:cubicBezTo>
                    <a:pt x="302" y="1700"/>
                    <a:pt x="303" y="1700"/>
                    <a:pt x="299" y="1700"/>
                  </a:cubicBezTo>
                  <a:cubicBezTo>
                    <a:pt x="297" y="1700"/>
                    <a:pt x="294" y="1703"/>
                    <a:pt x="292" y="1703"/>
                  </a:cubicBezTo>
                  <a:cubicBezTo>
                    <a:pt x="284" y="1703"/>
                    <a:pt x="278" y="1703"/>
                    <a:pt x="271" y="1703"/>
                  </a:cubicBezTo>
                  <a:cubicBezTo>
                    <a:pt x="253" y="1703"/>
                    <a:pt x="259" y="1681"/>
                    <a:pt x="247" y="1677"/>
                  </a:cubicBezTo>
                  <a:cubicBezTo>
                    <a:pt x="236" y="1673"/>
                    <a:pt x="219" y="1673"/>
                    <a:pt x="219" y="1659"/>
                  </a:cubicBezTo>
                  <a:cubicBezTo>
                    <a:pt x="213" y="1659"/>
                    <a:pt x="210" y="1659"/>
                    <a:pt x="205" y="1659"/>
                  </a:cubicBezTo>
                  <a:cubicBezTo>
                    <a:pt x="199" y="1659"/>
                    <a:pt x="197" y="1653"/>
                    <a:pt x="196" y="1649"/>
                  </a:cubicBezTo>
                  <a:cubicBezTo>
                    <a:pt x="175" y="1649"/>
                    <a:pt x="169" y="1638"/>
                    <a:pt x="159" y="1627"/>
                  </a:cubicBezTo>
                  <a:cubicBezTo>
                    <a:pt x="157" y="1625"/>
                    <a:pt x="152" y="1621"/>
                    <a:pt x="152" y="1619"/>
                  </a:cubicBezTo>
                  <a:cubicBezTo>
                    <a:pt x="152" y="1612"/>
                    <a:pt x="166" y="1613"/>
                    <a:pt x="167" y="1606"/>
                  </a:cubicBezTo>
                  <a:cubicBezTo>
                    <a:pt x="165" y="1605"/>
                    <a:pt x="163" y="1604"/>
                    <a:pt x="161" y="1602"/>
                  </a:cubicBezTo>
                  <a:cubicBezTo>
                    <a:pt x="163" y="1598"/>
                    <a:pt x="166" y="1593"/>
                    <a:pt x="166" y="1588"/>
                  </a:cubicBezTo>
                  <a:cubicBezTo>
                    <a:pt x="166" y="1569"/>
                    <a:pt x="146" y="1573"/>
                    <a:pt x="146" y="1556"/>
                  </a:cubicBezTo>
                  <a:cubicBezTo>
                    <a:pt x="146" y="1550"/>
                    <a:pt x="146" y="1548"/>
                    <a:pt x="146" y="1545"/>
                  </a:cubicBezTo>
                  <a:cubicBezTo>
                    <a:pt x="146" y="1527"/>
                    <a:pt x="134" y="1499"/>
                    <a:pt x="134" y="1486"/>
                  </a:cubicBezTo>
                  <a:cubicBezTo>
                    <a:pt x="134" y="1472"/>
                    <a:pt x="152" y="1466"/>
                    <a:pt x="152" y="1453"/>
                  </a:cubicBezTo>
                  <a:cubicBezTo>
                    <a:pt x="152" y="1447"/>
                    <a:pt x="143" y="1434"/>
                    <a:pt x="141" y="1425"/>
                  </a:cubicBezTo>
                  <a:cubicBezTo>
                    <a:pt x="141" y="1418"/>
                    <a:pt x="141" y="1418"/>
                    <a:pt x="141" y="1418"/>
                  </a:cubicBezTo>
                  <a:cubicBezTo>
                    <a:pt x="142" y="1418"/>
                    <a:pt x="142" y="1418"/>
                    <a:pt x="142" y="1418"/>
                  </a:cubicBezTo>
                  <a:cubicBezTo>
                    <a:pt x="142" y="1413"/>
                    <a:pt x="145" y="1409"/>
                    <a:pt x="149" y="1409"/>
                  </a:cubicBezTo>
                  <a:cubicBezTo>
                    <a:pt x="162" y="1409"/>
                    <a:pt x="157" y="1423"/>
                    <a:pt x="168" y="1423"/>
                  </a:cubicBezTo>
                  <a:cubicBezTo>
                    <a:pt x="193" y="1305"/>
                    <a:pt x="193" y="1305"/>
                    <a:pt x="193" y="1305"/>
                  </a:cubicBezTo>
                  <a:cubicBezTo>
                    <a:pt x="193" y="1293"/>
                    <a:pt x="193" y="1293"/>
                    <a:pt x="193" y="1293"/>
                  </a:cubicBezTo>
                  <a:cubicBezTo>
                    <a:pt x="191" y="1293"/>
                    <a:pt x="189" y="1293"/>
                    <a:pt x="187" y="1293"/>
                  </a:cubicBezTo>
                  <a:cubicBezTo>
                    <a:pt x="181" y="1296"/>
                    <a:pt x="180" y="1302"/>
                    <a:pt x="175" y="1302"/>
                  </a:cubicBezTo>
                  <a:cubicBezTo>
                    <a:pt x="169" y="1302"/>
                    <a:pt x="165" y="1284"/>
                    <a:pt x="165" y="1275"/>
                  </a:cubicBezTo>
                  <a:cubicBezTo>
                    <a:pt x="165" y="1260"/>
                    <a:pt x="170" y="1254"/>
                    <a:pt x="172" y="1239"/>
                  </a:cubicBezTo>
                  <a:cubicBezTo>
                    <a:pt x="177" y="1239"/>
                    <a:pt x="180" y="1237"/>
                    <a:pt x="180" y="1235"/>
                  </a:cubicBezTo>
                  <a:cubicBezTo>
                    <a:pt x="180" y="1230"/>
                    <a:pt x="175" y="1226"/>
                    <a:pt x="175" y="1226"/>
                  </a:cubicBezTo>
                  <a:cubicBezTo>
                    <a:pt x="172" y="1226"/>
                    <a:pt x="171" y="1204"/>
                    <a:pt x="171" y="1198"/>
                  </a:cubicBezTo>
                  <a:cubicBezTo>
                    <a:pt x="171" y="1180"/>
                    <a:pt x="182" y="1162"/>
                    <a:pt x="189" y="1150"/>
                  </a:cubicBezTo>
                  <a:cubicBezTo>
                    <a:pt x="192" y="1145"/>
                    <a:pt x="193" y="1134"/>
                    <a:pt x="197" y="1128"/>
                  </a:cubicBezTo>
                  <a:cubicBezTo>
                    <a:pt x="199" y="1125"/>
                    <a:pt x="203" y="1126"/>
                    <a:pt x="204" y="1123"/>
                  </a:cubicBezTo>
                  <a:cubicBezTo>
                    <a:pt x="209" y="1104"/>
                    <a:pt x="209" y="1091"/>
                    <a:pt x="214" y="1072"/>
                  </a:cubicBezTo>
                  <a:cubicBezTo>
                    <a:pt x="213" y="1012"/>
                    <a:pt x="213" y="1012"/>
                    <a:pt x="213" y="1012"/>
                  </a:cubicBezTo>
                  <a:cubicBezTo>
                    <a:pt x="208" y="998"/>
                    <a:pt x="217" y="987"/>
                    <a:pt x="217" y="974"/>
                  </a:cubicBezTo>
                  <a:cubicBezTo>
                    <a:pt x="217" y="944"/>
                    <a:pt x="234" y="924"/>
                    <a:pt x="234" y="897"/>
                  </a:cubicBezTo>
                  <a:cubicBezTo>
                    <a:pt x="234" y="894"/>
                    <a:pt x="234" y="892"/>
                    <a:pt x="234" y="890"/>
                  </a:cubicBezTo>
                  <a:cubicBezTo>
                    <a:pt x="234" y="884"/>
                    <a:pt x="238" y="870"/>
                    <a:pt x="240" y="862"/>
                  </a:cubicBezTo>
                  <a:cubicBezTo>
                    <a:pt x="240" y="837"/>
                    <a:pt x="240" y="837"/>
                    <a:pt x="240" y="827"/>
                  </a:cubicBezTo>
                  <a:cubicBezTo>
                    <a:pt x="240" y="816"/>
                    <a:pt x="246" y="794"/>
                    <a:pt x="246" y="782"/>
                  </a:cubicBezTo>
                  <a:cubicBezTo>
                    <a:pt x="246" y="774"/>
                    <a:pt x="243" y="727"/>
                    <a:pt x="240" y="718"/>
                  </a:cubicBezTo>
                  <a:cubicBezTo>
                    <a:pt x="233" y="699"/>
                    <a:pt x="221" y="687"/>
                    <a:pt x="208" y="680"/>
                  </a:cubicBezTo>
                  <a:cubicBezTo>
                    <a:pt x="196" y="674"/>
                    <a:pt x="188" y="676"/>
                    <a:pt x="180" y="667"/>
                  </a:cubicBezTo>
                  <a:cubicBezTo>
                    <a:pt x="171" y="658"/>
                    <a:pt x="166" y="654"/>
                    <a:pt x="155" y="651"/>
                  </a:cubicBezTo>
                  <a:cubicBezTo>
                    <a:pt x="134" y="644"/>
                    <a:pt x="124" y="633"/>
                    <a:pt x="110" y="619"/>
                  </a:cubicBezTo>
                  <a:cubicBezTo>
                    <a:pt x="104" y="612"/>
                    <a:pt x="107" y="603"/>
                    <a:pt x="107" y="594"/>
                  </a:cubicBezTo>
                  <a:cubicBezTo>
                    <a:pt x="107" y="581"/>
                    <a:pt x="96" y="575"/>
                    <a:pt x="93" y="564"/>
                  </a:cubicBezTo>
                  <a:cubicBezTo>
                    <a:pt x="87" y="545"/>
                    <a:pt x="71" y="530"/>
                    <a:pt x="66" y="513"/>
                  </a:cubicBezTo>
                  <a:cubicBezTo>
                    <a:pt x="61" y="495"/>
                    <a:pt x="56" y="484"/>
                    <a:pt x="49" y="469"/>
                  </a:cubicBezTo>
                  <a:cubicBezTo>
                    <a:pt x="47" y="464"/>
                    <a:pt x="42" y="466"/>
                    <a:pt x="40" y="464"/>
                  </a:cubicBezTo>
                  <a:cubicBezTo>
                    <a:pt x="34" y="458"/>
                    <a:pt x="33" y="447"/>
                    <a:pt x="30" y="441"/>
                  </a:cubicBezTo>
                  <a:cubicBezTo>
                    <a:pt x="28" y="436"/>
                    <a:pt x="22" y="438"/>
                    <a:pt x="19" y="435"/>
                  </a:cubicBezTo>
                  <a:cubicBezTo>
                    <a:pt x="11" y="426"/>
                    <a:pt x="0" y="410"/>
                    <a:pt x="0" y="396"/>
                  </a:cubicBezTo>
                  <a:cubicBezTo>
                    <a:pt x="0" y="386"/>
                    <a:pt x="6" y="375"/>
                    <a:pt x="9" y="372"/>
                  </a:cubicBezTo>
                  <a:cubicBezTo>
                    <a:pt x="15" y="360"/>
                    <a:pt x="29" y="357"/>
                    <a:pt x="32" y="344"/>
                  </a:cubicBezTo>
                  <a:cubicBezTo>
                    <a:pt x="25" y="340"/>
                    <a:pt x="26" y="343"/>
                    <a:pt x="21" y="343"/>
                  </a:cubicBezTo>
                  <a:cubicBezTo>
                    <a:pt x="10" y="343"/>
                    <a:pt x="9" y="328"/>
                    <a:pt x="9" y="316"/>
                  </a:cubicBezTo>
                  <a:cubicBezTo>
                    <a:pt x="9" y="298"/>
                    <a:pt x="28" y="301"/>
                    <a:pt x="24" y="266"/>
                  </a:cubicBezTo>
                  <a:cubicBezTo>
                    <a:pt x="45" y="266"/>
                    <a:pt x="50" y="245"/>
                    <a:pt x="56" y="232"/>
                  </a:cubicBezTo>
                  <a:cubicBezTo>
                    <a:pt x="65" y="215"/>
                    <a:pt x="84" y="220"/>
                    <a:pt x="89" y="199"/>
                  </a:cubicBezTo>
                  <a:cubicBezTo>
                    <a:pt x="85" y="197"/>
                    <a:pt x="81" y="193"/>
                    <a:pt x="81" y="191"/>
                  </a:cubicBezTo>
                  <a:cubicBezTo>
                    <a:pt x="84" y="185"/>
                    <a:pt x="84" y="185"/>
                    <a:pt x="84" y="18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110">
              <a:extLst>
                <a:ext uri="{FF2B5EF4-FFF2-40B4-BE49-F238E27FC236}">
                  <a16:creationId xmlns:a16="http://schemas.microsoft.com/office/drawing/2014/main" id="{E3514B56-1D68-42C8-96BD-A950016233A4}"/>
                </a:ext>
              </a:extLst>
            </p:cNvPr>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111">
              <a:extLst>
                <a:ext uri="{FF2B5EF4-FFF2-40B4-BE49-F238E27FC236}">
                  <a16:creationId xmlns:a16="http://schemas.microsoft.com/office/drawing/2014/main" id="{1225C668-DB22-4360-9F76-3B29263E4071}"/>
                </a:ext>
              </a:extLst>
            </p:cNvPr>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112">
              <a:extLst>
                <a:ext uri="{FF2B5EF4-FFF2-40B4-BE49-F238E27FC236}">
                  <a16:creationId xmlns:a16="http://schemas.microsoft.com/office/drawing/2014/main" id="{3F332D00-2433-4DFC-B56C-A9D07E5DA547}"/>
                </a:ext>
              </a:extLst>
            </p:cNvPr>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Freeform 113">
              <a:extLst>
                <a:ext uri="{FF2B5EF4-FFF2-40B4-BE49-F238E27FC236}">
                  <a16:creationId xmlns:a16="http://schemas.microsoft.com/office/drawing/2014/main" id="{D01DD91B-A691-4EF6-9145-A81F612A675E}"/>
                </a:ext>
              </a:extLst>
            </p:cNvPr>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Freeform 114">
              <a:extLst>
                <a:ext uri="{FF2B5EF4-FFF2-40B4-BE49-F238E27FC236}">
                  <a16:creationId xmlns:a16="http://schemas.microsoft.com/office/drawing/2014/main" id="{2D77D509-ADAE-427B-A79B-F17CBE0CE7BB}"/>
                </a:ext>
              </a:extLst>
            </p:cNvPr>
            <p:cNvSpPr>
              <a:spLocks/>
            </p:cNvSpPr>
            <p:nvPr/>
          </p:nvSpPr>
          <p:spPr bwMode="auto">
            <a:xfrm>
              <a:off x="2745103" y="2834001"/>
              <a:ext cx="1426369" cy="73460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115">
              <a:extLst>
                <a:ext uri="{FF2B5EF4-FFF2-40B4-BE49-F238E27FC236}">
                  <a16:creationId xmlns:a16="http://schemas.microsoft.com/office/drawing/2014/main" id="{F45DC8EA-989D-422B-9594-7BE0C926858B}"/>
                </a:ext>
              </a:extLst>
            </p:cNvPr>
            <p:cNvSpPr>
              <a:spLocks/>
            </p:cNvSpPr>
            <p:nvPr/>
          </p:nvSpPr>
          <p:spPr bwMode="auto">
            <a:xfrm>
              <a:off x="2345658" y="1937173"/>
              <a:ext cx="2102824" cy="1140166"/>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116">
              <a:extLst>
                <a:ext uri="{FF2B5EF4-FFF2-40B4-BE49-F238E27FC236}">
                  <a16:creationId xmlns:a16="http://schemas.microsoft.com/office/drawing/2014/main" id="{35E56246-BCB5-4991-82C9-78336A98E744}"/>
                </a:ext>
              </a:extLst>
            </p:cNvPr>
            <p:cNvSpPr>
              <a:spLocks/>
            </p:cNvSpPr>
            <p:nvPr/>
          </p:nvSpPr>
          <p:spPr bwMode="auto">
            <a:xfrm>
              <a:off x="1689100" y="1967781"/>
              <a:ext cx="921324" cy="705526"/>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117">
              <a:extLst>
                <a:ext uri="{FF2B5EF4-FFF2-40B4-BE49-F238E27FC236}">
                  <a16:creationId xmlns:a16="http://schemas.microsoft.com/office/drawing/2014/main" id="{075CA23D-233D-4F25-BF5C-DC33DAB6255E}"/>
                </a:ext>
              </a:extLst>
            </p:cNvPr>
            <p:cNvSpPr>
              <a:spLocks/>
            </p:cNvSpPr>
            <p:nvPr/>
          </p:nvSpPr>
          <p:spPr bwMode="auto">
            <a:xfrm>
              <a:off x="2518598" y="2590664"/>
              <a:ext cx="42852" cy="58156"/>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118">
              <a:extLst>
                <a:ext uri="{FF2B5EF4-FFF2-40B4-BE49-F238E27FC236}">
                  <a16:creationId xmlns:a16="http://schemas.microsoft.com/office/drawing/2014/main" id="{9D2FF83A-BB66-417E-B6CF-C923F5B77D84}"/>
                </a:ext>
              </a:extLst>
            </p:cNvPr>
            <p:cNvSpPr>
              <a:spLocks/>
            </p:cNvSpPr>
            <p:nvPr/>
          </p:nvSpPr>
          <p:spPr bwMode="auto">
            <a:xfrm>
              <a:off x="2454320" y="2520264"/>
              <a:ext cx="45913" cy="73460"/>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Freeform 119">
              <a:extLst>
                <a:ext uri="{FF2B5EF4-FFF2-40B4-BE49-F238E27FC236}">
                  <a16:creationId xmlns:a16="http://schemas.microsoft.com/office/drawing/2014/main" id="{DCAD37E3-AA9A-41F0-9C91-8C075256DC7D}"/>
                </a:ext>
              </a:extLst>
            </p:cNvPr>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Freeform 120">
              <a:extLst>
                <a:ext uri="{FF2B5EF4-FFF2-40B4-BE49-F238E27FC236}">
                  <a16:creationId xmlns:a16="http://schemas.microsoft.com/office/drawing/2014/main" id="{98A1A7E8-F2FB-4863-B9DA-8E4359A94CC7}"/>
                </a:ext>
              </a:extLst>
            </p:cNvPr>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121">
              <a:extLst>
                <a:ext uri="{FF2B5EF4-FFF2-40B4-BE49-F238E27FC236}">
                  <a16:creationId xmlns:a16="http://schemas.microsoft.com/office/drawing/2014/main" id="{539B6DF5-E2C0-4A71-851F-51B64ECF1451}"/>
                </a:ext>
              </a:extLst>
            </p:cNvPr>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Freeform 122">
              <a:extLst>
                <a:ext uri="{FF2B5EF4-FFF2-40B4-BE49-F238E27FC236}">
                  <a16:creationId xmlns:a16="http://schemas.microsoft.com/office/drawing/2014/main" id="{AFEAAEE2-E03E-4C78-854D-11B7127E9388}"/>
                </a:ext>
              </a:extLst>
            </p:cNvPr>
            <p:cNvSpPr>
              <a:spLocks/>
            </p:cNvSpPr>
            <p:nvPr/>
          </p:nvSpPr>
          <p:spPr bwMode="auto">
            <a:xfrm>
              <a:off x="2864477" y="1719852"/>
              <a:ext cx="41322" cy="33669"/>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Freeform 123">
              <a:extLst>
                <a:ext uri="{FF2B5EF4-FFF2-40B4-BE49-F238E27FC236}">
                  <a16:creationId xmlns:a16="http://schemas.microsoft.com/office/drawing/2014/main" id="{B61A783E-AEBB-4ADC-A212-42EAFA7C0B2A}"/>
                </a:ext>
              </a:extLst>
            </p:cNvPr>
            <p:cNvSpPr>
              <a:spLocks/>
            </p:cNvSpPr>
            <p:nvPr/>
          </p:nvSpPr>
          <p:spPr bwMode="auto">
            <a:xfrm>
              <a:off x="2976199" y="1675470"/>
              <a:ext cx="29078" cy="1224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Freeform 124">
              <a:extLst>
                <a:ext uri="{FF2B5EF4-FFF2-40B4-BE49-F238E27FC236}">
                  <a16:creationId xmlns:a16="http://schemas.microsoft.com/office/drawing/2014/main" id="{26C90FA3-95CC-494F-A98D-C0CDD2E0D209}"/>
                </a:ext>
              </a:extLst>
            </p:cNvPr>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Freeform 125">
              <a:extLst>
                <a:ext uri="{FF2B5EF4-FFF2-40B4-BE49-F238E27FC236}">
                  <a16:creationId xmlns:a16="http://schemas.microsoft.com/office/drawing/2014/main" id="{7CB21FB1-ADC1-499C-9A58-FB9AD05E0778}"/>
                </a:ext>
              </a:extLst>
            </p:cNvPr>
            <p:cNvSpPr>
              <a:spLocks/>
            </p:cNvSpPr>
            <p:nvPr/>
          </p:nvSpPr>
          <p:spPr bwMode="auto">
            <a:xfrm>
              <a:off x="3009869" y="1569871"/>
              <a:ext cx="99479" cy="32139"/>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Freeform 126">
              <a:extLst>
                <a:ext uri="{FF2B5EF4-FFF2-40B4-BE49-F238E27FC236}">
                  <a16:creationId xmlns:a16="http://schemas.microsoft.com/office/drawing/2014/main" id="{F7BDE344-E459-45BF-823E-1B12BAA6781D}"/>
                </a:ext>
              </a:extLst>
            </p:cNvPr>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3" name="Freeform 127">
              <a:extLst>
                <a:ext uri="{FF2B5EF4-FFF2-40B4-BE49-F238E27FC236}">
                  <a16:creationId xmlns:a16="http://schemas.microsoft.com/office/drawing/2014/main" id="{A599FFC3-E3CA-4A46-9427-B07ACDFD78E5}"/>
                </a:ext>
              </a:extLst>
            </p:cNvPr>
            <p:cNvSpPr>
              <a:spLocks/>
            </p:cNvSpPr>
            <p:nvPr/>
          </p:nvSpPr>
          <p:spPr bwMode="auto">
            <a:xfrm>
              <a:off x="2971608" y="1598949"/>
              <a:ext cx="29078" cy="36730"/>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Freeform 128">
              <a:extLst>
                <a:ext uri="{FF2B5EF4-FFF2-40B4-BE49-F238E27FC236}">
                  <a16:creationId xmlns:a16="http://schemas.microsoft.com/office/drawing/2014/main" id="{6340E2E1-885D-4EAD-899E-FBDB6B5CA399}"/>
                </a:ext>
              </a:extLst>
            </p:cNvPr>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Freeform 129">
              <a:extLst>
                <a:ext uri="{FF2B5EF4-FFF2-40B4-BE49-F238E27FC236}">
                  <a16:creationId xmlns:a16="http://schemas.microsoft.com/office/drawing/2014/main" id="{4AFC2EAB-848B-446E-82A0-0FEBC9D507E1}"/>
                </a:ext>
              </a:extLst>
            </p:cNvPr>
            <p:cNvSpPr>
              <a:spLocks/>
            </p:cNvSpPr>
            <p:nvPr/>
          </p:nvSpPr>
          <p:spPr bwMode="auto">
            <a:xfrm>
              <a:off x="3237905" y="1686183"/>
              <a:ext cx="165287" cy="91825"/>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Freeform 130">
              <a:extLst>
                <a:ext uri="{FF2B5EF4-FFF2-40B4-BE49-F238E27FC236}">
                  <a16:creationId xmlns:a16="http://schemas.microsoft.com/office/drawing/2014/main" id="{B8E63CCD-D5E5-4DC5-A105-F8B40D4ABD2E}"/>
                </a:ext>
              </a:extLst>
            </p:cNvPr>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Freeform 131">
              <a:extLst>
                <a:ext uri="{FF2B5EF4-FFF2-40B4-BE49-F238E27FC236}">
                  <a16:creationId xmlns:a16="http://schemas.microsoft.com/office/drawing/2014/main" id="{732F2336-9348-4F67-8E09-3865F7BFA7E6}"/>
                </a:ext>
              </a:extLst>
            </p:cNvPr>
            <p:cNvSpPr>
              <a:spLocks/>
            </p:cNvSpPr>
            <p:nvPr/>
          </p:nvSpPr>
          <p:spPr bwMode="auto">
            <a:xfrm>
              <a:off x="3456757" y="1819330"/>
              <a:ext cx="127026" cy="108660"/>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Freeform 132">
              <a:extLst>
                <a:ext uri="{FF2B5EF4-FFF2-40B4-BE49-F238E27FC236}">
                  <a16:creationId xmlns:a16="http://schemas.microsoft.com/office/drawing/2014/main" id="{F0C72873-35A9-4744-B107-A99C1D2481D6}"/>
                </a:ext>
              </a:extLst>
            </p:cNvPr>
            <p:cNvSpPr>
              <a:spLocks/>
            </p:cNvSpPr>
            <p:nvPr/>
          </p:nvSpPr>
          <p:spPr bwMode="auto">
            <a:xfrm>
              <a:off x="3196583" y="1626496"/>
              <a:ext cx="42852" cy="35200"/>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Freeform 133">
              <a:extLst>
                <a:ext uri="{FF2B5EF4-FFF2-40B4-BE49-F238E27FC236}">
                  <a16:creationId xmlns:a16="http://schemas.microsoft.com/office/drawing/2014/main" id="{F33D7E2C-713C-44C8-B233-28062D711664}"/>
                </a:ext>
              </a:extLst>
            </p:cNvPr>
            <p:cNvSpPr>
              <a:spLocks/>
            </p:cNvSpPr>
            <p:nvPr/>
          </p:nvSpPr>
          <p:spPr bwMode="auto">
            <a:xfrm>
              <a:off x="3221070" y="1748930"/>
              <a:ext cx="32139" cy="24487"/>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Freeform 134">
              <a:extLst>
                <a:ext uri="{FF2B5EF4-FFF2-40B4-BE49-F238E27FC236}">
                  <a16:creationId xmlns:a16="http://schemas.microsoft.com/office/drawing/2014/main" id="{945159A7-13E4-4929-80AA-9B61CBCAB11C}"/>
                </a:ext>
              </a:extLst>
            </p:cNvPr>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135">
              <a:extLst>
                <a:ext uri="{FF2B5EF4-FFF2-40B4-BE49-F238E27FC236}">
                  <a16:creationId xmlns:a16="http://schemas.microsoft.com/office/drawing/2014/main" id="{112E2BC2-F35F-4533-BC89-6977FEB9BFBA}"/>
                </a:ext>
              </a:extLst>
            </p:cNvPr>
            <p:cNvSpPr>
              <a:spLocks/>
            </p:cNvSpPr>
            <p:nvPr/>
          </p:nvSpPr>
          <p:spPr bwMode="auto">
            <a:xfrm>
              <a:off x="3271574" y="1612723"/>
              <a:ext cx="42852" cy="13774"/>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136">
              <a:extLst>
                <a:ext uri="{FF2B5EF4-FFF2-40B4-BE49-F238E27FC236}">
                  <a16:creationId xmlns:a16="http://schemas.microsoft.com/office/drawing/2014/main" id="{546E3F45-5E58-4998-B389-B3C05A6D89AD}"/>
                </a:ext>
              </a:extLst>
            </p:cNvPr>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137">
              <a:extLst>
                <a:ext uri="{FF2B5EF4-FFF2-40B4-BE49-F238E27FC236}">
                  <a16:creationId xmlns:a16="http://schemas.microsoft.com/office/drawing/2014/main" id="{19BBBAC6-A649-4DF2-B8EC-79EB6EBD1251}"/>
                </a:ext>
              </a:extLst>
            </p:cNvPr>
            <p:cNvSpPr>
              <a:spLocks/>
            </p:cNvSpPr>
            <p:nvPr/>
          </p:nvSpPr>
          <p:spPr bwMode="auto">
            <a:xfrm>
              <a:off x="3433801" y="1739748"/>
              <a:ext cx="73461" cy="59687"/>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Freeform 138">
              <a:extLst>
                <a:ext uri="{FF2B5EF4-FFF2-40B4-BE49-F238E27FC236}">
                  <a16:creationId xmlns:a16="http://schemas.microsoft.com/office/drawing/2014/main" id="{877670C3-8BE4-4556-B2C9-08EF477E2E60}"/>
                </a:ext>
              </a:extLst>
            </p:cNvPr>
            <p:cNvSpPr>
              <a:spLocks/>
            </p:cNvSpPr>
            <p:nvPr/>
          </p:nvSpPr>
          <p:spPr bwMode="auto">
            <a:xfrm>
              <a:off x="3442983" y="1626496"/>
              <a:ext cx="68870" cy="19896"/>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Freeform 139">
              <a:extLst>
                <a:ext uri="{FF2B5EF4-FFF2-40B4-BE49-F238E27FC236}">
                  <a16:creationId xmlns:a16="http://schemas.microsoft.com/office/drawing/2014/main" id="{F1775E53-63AE-4CB4-BFED-225F9ACF1DA8}"/>
                </a:ext>
              </a:extLst>
            </p:cNvPr>
            <p:cNvSpPr>
              <a:spLocks/>
            </p:cNvSpPr>
            <p:nvPr/>
          </p:nvSpPr>
          <p:spPr bwMode="auto">
            <a:xfrm>
              <a:off x="3390949" y="1557627"/>
              <a:ext cx="81113" cy="68869"/>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Freeform 140">
              <a:extLst>
                <a:ext uri="{FF2B5EF4-FFF2-40B4-BE49-F238E27FC236}">
                  <a16:creationId xmlns:a16="http://schemas.microsoft.com/office/drawing/2014/main" id="{23DCB69E-A567-4D6F-937D-CB5ECF75D86E}"/>
                </a:ext>
              </a:extLst>
            </p:cNvPr>
            <p:cNvSpPr>
              <a:spLocks/>
            </p:cNvSpPr>
            <p:nvPr/>
          </p:nvSpPr>
          <p:spPr bwMode="auto">
            <a:xfrm>
              <a:off x="3361870" y="1496410"/>
              <a:ext cx="29078" cy="1836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Freeform 141">
              <a:extLst>
                <a:ext uri="{FF2B5EF4-FFF2-40B4-BE49-F238E27FC236}">
                  <a16:creationId xmlns:a16="http://schemas.microsoft.com/office/drawing/2014/main" id="{F6405694-B3B0-4A66-96D1-27045EF4C9BE}"/>
                </a:ext>
              </a:extLst>
            </p:cNvPr>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Freeform 142">
              <a:extLst>
                <a:ext uri="{FF2B5EF4-FFF2-40B4-BE49-F238E27FC236}">
                  <a16:creationId xmlns:a16="http://schemas.microsoft.com/office/drawing/2014/main" id="{56605137-0487-44CC-BC25-1EE350841598}"/>
                </a:ext>
              </a:extLst>
            </p:cNvPr>
            <p:cNvSpPr>
              <a:spLocks/>
            </p:cNvSpPr>
            <p:nvPr/>
          </p:nvSpPr>
          <p:spPr bwMode="auto">
            <a:xfrm>
              <a:off x="3664897" y="2208058"/>
              <a:ext cx="174470" cy="116312"/>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Freeform 143">
              <a:extLst>
                <a:ext uri="{FF2B5EF4-FFF2-40B4-BE49-F238E27FC236}">
                  <a16:creationId xmlns:a16="http://schemas.microsoft.com/office/drawing/2014/main" id="{365A997D-C3A5-4A85-B29A-2CB5E978F8E2}"/>
                </a:ext>
              </a:extLst>
            </p:cNvPr>
            <p:cNvSpPr>
              <a:spLocks/>
            </p:cNvSpPr>
            <p:nvPr/>
          </p:nvSpPr>
          <p:spPr bwMode="auto">
            <a:xfrm>
              <a:off x="3914359" y="2093276"/>
              <a:ext cx="53565" cy="56626"/>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Freeform 144">
              <a:extLst>
                <a:ext uri="{FF2B5EF4-FFF2-40B4-BE49-F238E27FC236}">
                  <a16:creationId xmlns:a16="http://schemas.microsoft.com/office/drawing/2014/main" id="{98275284-901E-4093-B582-C41E97348ED9}"/>
                </a:ext>
              </a:extLst>
            </p:cNvPr>
            <p:cNvSpPr>
              <a:spLocks/>
            </p:cNvSpPr>
            <p:nvPr/>
          </p:nvSpPr>
          <p:spPr bwMode="auto">
            <a:xfrm>
              <a:off x="3753663" y="2330492"/>
              <a:ext cx="42852" cy="35200"/>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Freeform 145">
              <a:extLst>
                <a:ext uri="{FF2B5EF4-FFF2-40B4-BE49-F238E27FC236}">
                  <a16:creationId xmlns:a16="http://schemas.microsoft.com/office/drawing/2014/main" id="{5753B8B1-DB97-40BE-9DDC-A2DBB6A58750}"/>
                </a:ext>
              </a:extLst>
            </p:cNvPr>
            <p:cNvSpPr>
              <a:spLocks/>
            </p:cNvSpPr>
            <p:nvPr/>
          </p:nvSpPr>
          <p:spPr bwMode="auto">
            <a:xfrm>
              <a:off x="3822532" y="1840756"/>
              <a:ext cx="116313" cy="52034"/>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Freeform 146">
              <a:extLst>
                <a:ext uri="{FF2B5EF4-FFF2-40B4-BE49-F238E27FC236}">
                  <a16:creationId xmlns:a16="http://schemas.microsoft.com/office/drawing/2014/main" id="{F5391E43-FA8B-4332-80A7-19811DDFB62E}"/>
                </a:ext>
              </a:extLst>
            </p:cNvPr>
            <p:cNvSpPr>
              <a:spLocks/>
            </p:cNvSpPr>
            <p:nvPr/>
          </p:nvSpPr>
          <p:spPr bwMode="auto">
            <a:xfrm>
              <a:off x="3833245" y="2353448"/>
              <a:ext cx="27548" cy="30608"/>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Freeform 147">
              <a:extLst>
                <a:ext uri="{FF2B5EF4-FFF2-40B4-BE49-F238E27FC236}">
                  <a16:creationId xmlns:a16="http://schemas.microsoft.com/office/drawing/2014/main" id="{91E1BB19-AE77-47B8-A464-C62D86F23478}"/>
                </a:ext>
              </a:extLst>
            </p:cNvPr>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Freeform 148">
              <a:extLst>
                <a:ext uri="{FF2B5EF4-FFF2-40B4-BE49-F238E27FC236}">
                  <a16:creationId xmlns:a16="http://schemas.microsoft.com/office/drawing/2014/main" id="{689E311C-2138-4215-BD94-F5C6DBE4CFBB}"/>
                </a:ext>
              </a:extLst>
            </p:cNvPr>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Freeform 149">
              <a:extLst>
                <a:ext uri="{FF2B5EF4-FFF2-40B4-BE49-F238E27FC236}">
                  <a16:creationId xmlns:a16="http://schemas.microsoft.com/office/drawing/2014/main" id="{60718BA4-25CC-489E-9986-01C104E36652}"/>
                </a:ext>
              </a:extLst>
            </p:cNvPr>
            <p:cNvSpPr>
              <a:spLocks/>
            </p:cNvSpPr>
            <p:nvPr/>
          </p:nvSpPr>
          <p:spPr bwMode="auto">
            <a:xfrm>
              <a:off x="3592967" y="1837695"/>
              <a:ext cx="711654" cy="540240"/>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Freeform 150">
              <a:extLst>
                <a:ext uri="{FF2B5EF4-FFF2-40B4-BE49-F238E27FC236}">
                  <a16:creationId xmlns:a16="http://schemas.microsoft.com/office/drawing/2014/main" id="{4AA89647-78DE-423E-9A74-3F9EA4F0230C}"/>
                </a:ext>
              </a:extLst>
            </p:cNvPr>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Freeform 151">
              <a:extLst>
                <a:ext uri="{FF2B5EF4-FFF2-40B4-BE49-F238E27FC236}">
                  <a16:creationId xmlns:a16="http://schemas.microsoft.com/office/drawing/2014/main" id="{90EDB8E9-A2C5-473B-8BB9-74C83E9DE910}"/>
                </a:ext>
              </a:extLst>
            </p:cNvPr>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Freeform 152">
              <a:extLst>
                <a:ext uri="{FF2B5EF4-FFF2-40B4-BE49-F238E27FC236}">
                  <a16:creationId xmlns:a16="http://schemas.microsoft.com/office/drawing/2014/main" id="{FC06462E-71F3-4CF3-AEE0-26B0AC4D2D6B}"/>
                </a:ext>
              </a:extLst>
            </p:cNvPr>
            <p:cNvSpPr>
              <a:spLocks/>
            </p:cNvSpPr>
            <p:nvPr/>
          </p:nvSpPr>
          <p:spPr bwMode="auto">
            <a:xfrm>
              <a:off x="3550114" y="1297455"/>
              <a:ext cx="759098" cy="417806"/>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Freeform 153">
              <a:extLst>
                <a:ext uri="{FF2B5EF4-FFF2-40B4-BE49-F238E27FC236}">
                  <a16:creationId xmlns:a16="http://schemas.microsoft.com/office/drawing/2014/main" id="{0EDE5337-9F02-4BEA-887A-552F6982E2C9}"/>
                </a:ext>
              </a:extLst>
            </p:cNvPr>
            <p:cNvSpPr>
              <a:spLocks/>
            </p:cNvSpPr>
            <p:nvPr/>
          </p:nvSpPr>
          <p:spPr bwMode="auto">
            <a:xfrm>
              <a:off x="4026081" y="1257664"/>
              <a:ext cx="1486057" cy="1186079"/>
            </a:xfrm>
            <a:custGeom>
              <a:avLst/>
              <a:gdLst>
                <a:gd name="T0" fmla="*/ 481 w 1299"/>
                <a:gd name="T1" fmla="*/ 670 h 1036"/>
                <a:gd name="T2" fmla="*/ 458 w 1299"/>
                <a:gd name="T3" fmla="*/ 648 h 1036"/>
                <a:gd name="T4" fmla="*/ 392 w 1299"/>
                <a:gd name="T5" fmla="*/ 604 h 1036"/>
                <a:gd name="T6" fmla="*/ 369 w 1299"/>
                <a:gd name="T7" fmla="*/ 543 h 1036"/>
                <a:gd name="T8" fmla="*/ 187 w 1299"/>
                <a:gd name="T9" fmla="*/ 393 h 1036"/>
                <a:gd name="T10" fmla="*/ 125 w 1299"/>
                <a:gd name="T11" fmla="*/ 400 h 1036"/>
                <a:gd name="T12" fmla="*/ 74 w 1299"/>
                <a:gd name="T13" fmla="*/ 390 h 1036"/>
                <a:gd name="T14" fmla="*/ 32 w 1299"/>
                <a:gd name="T15" fmla="*/ 364 h 1036"/>
                <a:gd name="T16" fmla="*/ 87 w 1299"/>
                <a:gd name="T17" fmla="*/ 342 h 1036"/>
                <a:gd name="T18" fmla="*/ 110 w 1299"/>
                <a:gd name="T19" fmla="*/ 324 h 1036"/>
                <a:gd name="T20" fmla="*/ 0 w 1299"/>
                <a:gd name="T21" fmla="*/ 298 h 1036"/>
                <a:gd name="T22" fmla="*/ 144 w 1299"/>
                <a:gd name="T23" fmla="*/ 253 h 1036"/>
                <a:gd name="T24" fmla="*/ 123 w 1299"/>
                <a:gd name="T25" fmla="*/ 183 h 1036"/>
                <a:gd name="T26" fmla="*/ 248 w 1299"/>
                <a:gd name="T27" fmla="*/ 105 h 1036"/>
                <a:gd name="T28" fmla="*/ 407 w 1299"/>
                <a:gd name="T29" fmla="*/ 99 h 1036"/>
                <a:gd name="T30" fmla="*/ 447 w 1299"/>
                <a:gd name="T31" fmla="*/ 95 h 1036"/>
                <a:gd name="T32" fmla="*/ 471 w 1299"/>
                <a:gd name="T33" fmla="*/ 67 h 1036"/>
                <a:gd name="T34" fmla="*/ 530 w 1299"/>
                <a:gd name="T35" fmla="*/ 63 h 1036"/>
                <a:gd name="T36" fmla="*/ 610 w 1299"/>
                <a:gd name="T37" fmla="*/ 26 h 1036"/>
                <a:gd name="T38" fmla="*/ 672 w 1299"/>
                <a:gd name="T39" fmla="*/ 22 h 1036"/>
                <a:gd name="T40" fmla="*/ 917 w 1299"/>
                <a:gd name="T41" fmla="*/ 0 h 1036"/>
                <a:gd name="T42" fmla="*/ 1020 w 1299"/>
                <a:gd name="T43" fmla="*/ 86 h 1036"/>
                <a:gd name="T44" fmla="*/ 979 w 1299"/>
                <a:gd name="T45" fmla="*/ 135 h 1036"/>
                <a:gd name="T46" fmla="*/ 1036 w 1299"/>
                <a:gd name="T47" fmla="*/ 183 h 1036"/>
                <a:gd name="T48" fmla="*/ 1174 w 1299"/>
                <a:gd name="T49" fmla="*/ 117 h 1036"/>
                <a:gd name="T50" fmla="*/ 1254 w 1299"/>
                <a:gd name="T51" fmla="*/ 91 h 1036"/>
                <a:gd name="T52" fmla="*/ 1205 w 1299"/>
                <a:gd name="T53" fmla="*/ 169 h 1036"/>
                <a:gd name="T54" fmla="*/ 1187 w 1299"/>
                <a:gd name="T55" fmla="*/ 205 h 1036"/>
                <a:gd name="T56" fmla="*/ 1123 w 1299"/>
                <a:gd name="T57" fmla="*/ 270 h 1036"/>
                <a:gd name="T58" fmla="*/ 1163 w 1299"/>
                <a:gd name="T59" fmla="*/ 319 h 1036"/>
                <a:gd name="T60" fmla="*/ 1129 w 1299"/>
                <a:gd name="T61" fmla="*/ 364 h 1036"/>
                <a:gd name="T62" fmla="*/ 1149 w 1299"/>
                <a:gd name="T63" fmla="*/ 423 h 1036"/>
                <a:gd name="T64" fmla="*/ 1155 w 1299"/>
                <a:gd name="T65" fmla="*/ 467 h 1036"/>
                <a:gd name="T66" fmla="*/ 1087 w 1299"/>
                <a:gd name="T67" fmla="*/ 531 h 1036"/>
                <a:gd name="T68" fmla="*/ 1095 w 1299"/>
                <a:gd name="T69" fmla="*/ 548 h 1036"/>
                <a:gd name="T70" fmla="*/ 1032 w 1299"/>
                <a:gd name="T71" fmla="*/ 535 h 1036"/>
                <a:gd name="T72" fmla="*/ 1087 w 1299"/>
                <a:gd name="T73" fmla="*/ 644 h 1036"/>
                <a:gd name="T74" fmla="*/ 1024 w 1299"/>
                <a:gd name="T75" fmla="*/ 624 h 1036"/>
                <a:gd name="T76" fmla="*/ 1058 w 1299"/>
                <a:gd name="T77" fmla="*/ 675 h 1036"/>
                <a:gd name="T78" fmla="*/ 890 w 1299"/>
                <a:gd name="T79" fmla="*/ 734 h 1036"/>
                <a:gd name="T80" fmla="*/ 830 w 1299"/>
                <a:gd name="T81" fmla="*/ 801 h 1036"/>
                <a:gd name="T82" fmla="*/ 761 w 1299"/>
                <a:gd name="T83" fmla="*/ 809 h 1036"/>
                <a:gd name="T84" fmla="*/ 691 w 1299"/>
                <a:gd name="T85" fmla="*/ 873 h 1036"/>
                <a:gd name="T86" fmla="*/ 659 w 1299"/>
                <a:gd name="T87" fmla="*/ 942 h 1036"/>
                <a:gd name="T88" fmla="*/ 621 w 1299"/>
                <a:gd name="T89" fmla="*/ 1028 h 1036"/>
                <a:gd name="T90" fmla="*/ 538 w 1299"/>
                <a:gd name="T91" fmla="*/ 1008 h 1036"/>
                <a:gd name="T92" fmla="*/ 464 w 1299"/>
                <a:gd name="T93" fmla="*/ 898 h 1036"/>
                <a:gd name="T94" fmla="*/ 439 w 1299"/>
                <a:gd name="T95" fmla="*/ 854 h 1036"/>
                <a:gd name="T96" fmla="*/ 407 w 1299"/>
                <a:gd name="T97" fmla="*/ 789 h 1036"/>
                <a:gd name="T98" fmla="*/ 437 w 1299"/>
                <a:gd name="T99" fmla="*/ 72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9" h="1036">
                  <a:moveTo>
                    <a:pt x="437" y="726"/>
                  </a:moveTo>
                  <a:cubicBezTo>
                    <a:pt x="448" y="720"/>
                    <a:pt x="448" y="719"/>
                    <a:pt x="458" y="724"/>
                  </a:cubicBezTo>
                  <a:cubicBezTo>
                    <a:pt x="463" y="700"/>
                    <a:pt x="474" y="692"/>
                    <a:pt x="481" y="670"/>
                  </a:cubicBezTo>
                  <a:cubicBezTo>
                    <a:pt x="458" y="662"/>
                    <a:pt x="402" y="658"/>
                    <a:pt x="399" y="636"/>
                  </a:cubicBezTo>
                  <a:cubicBezTo>
                    <a:pt x="407" y="633"/>
                    <a:pt x="406" y="636"/>
                    <a:pt x="413" y="636"/>
                  </a:cubicBezTo>
                  <a:cubicBezTo>
                    <a:pt x="429" y="636"/>
                    <a:pt x="440" y="648"/>
                    <a:pt x="458" y="648"/>
                  </a:cubicBezTo>
                  <a:cubicBezTo>
                    <a:pt x="466" y="648"/>
                    <a:pt x="465" y="641"/>
                    <a:pt x="466" y="636"/>
                  </a:cubicBezTo>
                  <a:cubicBezTo>
                    <a:pt x="443" y="628"/>
                    <a:pt x="436" y="590"/>
                    <a:pt x="411" y="590"/>
                  </a:cubicBezTo>
                  <a:cubicBezTo>
                    <a:pt x="404" y="590"/>
                    <a:pt x="402" y="604"/>
                    <a:pt x="392" y="604"/>
                  </a:cubicBezTo>
                  <a:cubicBezTo>
                    <a:pt x="378" y="604"/>
                    <a:pt x="371" y="602"/>
                    <a:pt x="371" y="590"/>
                  </a:cubicBezTo>
                  <a:cubicBezTo>
                    <a:pt x="371" y="573"/>
                    <a:pt x="388" y="575"/>
                    <a:pt x="388" y="556"/>
                  </a:cubicBezTo>
                  <a:cubicBezTo>
                    <a:pt x="388" y="544"/>
                    <a:pt x="376" y="544"/>
                    <a:pt x="369" y="543"/>
                  </a:cubicBezTo>
                  <a:cubicBezTo>
                    <a:pt x="369" y="531"/>
                    <a:pt x="369" y="531"/>
                    <a:pt x="369" y="531"/>
                  </a:cubicBezTo>
                  <a:cubicBezTo>
                    <a:pt x="348" y="462"/>
                    <a:pt x="295" y="393"/>
                    <a:pt x="210" y="393"/>
                  </a:cubicBezTo>
                  <a:cubicBezTo>
                    <a:pt x="197" y="393"/>
                    <a:pt x="194" y="393"/>
                    <a:pt x="187" y="393"/>
                  </a:cubicBezTo>
                  <a:cubicBezTo>
                    <a:pt x="177" y="393"/>
                    <a:pt x="173" y="404"/>
                    <a:pt x="163" y="404"/>
                  </a:cubicBezTo>
                  <a:cubicBezTo>
                    <a:pt x="156" y="404"/>
                    <a:pt x="149" y="397"/>
                    <a:pt x="140" y="397"/>
                  </a:cubicBezTo>
                  <a:cubicBezTo>
                    <a:pt x="132" y="397"/>
                    <a:pt x="129" y="399"/>
                    <a:pt x="125" y="400"/>
                  </a:cubicBezTo>
                  <a:cubicBezTo>
                    <a:pt x="127" y="403"/>
                    <a:pt x="131" y="406"/>
                    <a:pt x="133" y="407"/>
                  </a:cubicBezTo>
                  <a:cubicBezTo>
                    <a:pt x="128" y="412"/>
                    <a:pt x="129" y="409"/>
                    <a:pt x="123" y="409"/>
                  </a:cubicBezTo>
                  <a:cubicBezTo>
                    <a:pt x="107" y="409"/>
                    <a:pt x="83" y="402"/>
                    <a:pt x="74" y="390"/>
                  </a:cubicBezTo>
                  <a:cubicBezTo>
                    <a:pt x="81" y="385"/>
                    <a:pt x="86" y="384"/>
                    <a:pt x="89" y="377"/>
                  </a:cubicBezTo>
                  <a:cubicBezTo>
                    <a:pt x="77" y="373"/>
                    <a:pt x="68" y="364"/>
                    <a:pt x="59" y="364"/>
                  </a:cubicBezTo>
                  <a:cubicBezTo>
                    <a:pt x="42" y="364"/>
                    <a:pt x="46" y="369"/>
                    <a:pt x="32" y="364"/>
                  </a:cubicBezTo>
                  <a:cubicBezTo>
                    <a:pt x="34" y="353"/>
                    <a:pt x="49" y="348"/>
                    <a:pt x="55" y="348"/>
                  </a:cubicBezTo>
                  <a:cubicBezTo>
                    <a:pt x="63" y="348"/>
                    <a:pt x="68" y="348"/>
                    <a:pt x="74" y="348"/>
                  </a:cubicBezTo>
                  <a:cubicBezTo>
                    <a:pt x="81" y="348"/>
                    <a:pt x="84" y="347"/>
                    <a:pt x="87" y="342"/>
                  </a:cubicBezTo>
                  <a:cubicBezTo>
                    <a:pt x="131" y="342"/>
                    <a:pt x="131" y="342"/>
                    <a:pt x="131" y="342"/>
                  </a:cubicBezTo>
                  <a:cubicBezTo>
                    <a:pt x="138" y="336"/>
                    <a:pt x="138" y="333"/>
                    <a:pt x="140" y="324"/>
                  </a:cubicBezTo>
                  <a:cubicBezTo>
                    <a:pt x="110" y="324"/>
                    <a:pt x="110" y="324"/>
                    <a:pt x="110" y="324"/>
                  </a:cubicBezTo>
                  <a:cubicBezTo>
                    <a:pt x="109" y="328"/>
                    <a:pt x="106" y="332"/>
                    <a:pt x="102" y="332"/>
                  </a:cubicBezTo>
                  <a:cubicBezTo>
                    <a:pt x="90" y="332"/>
                    <a:pt x="86" y="332"/>
                    <a:pt x="76" y="332"/>
                  </a:cubicBezTo>
                  <a:cubicBezTo>
                    <a:pt x="73" y="332"/>
                    <a:pt x="0" y="311"/>
                    <a:pt x="0" y="298"/>
                  </a:cubicBezTo>
                  <a:cubicBezTo>
                    <a:pt x="0" y="273"/>
                    <a:pt x="27" y="282"/>
                    <a:pt x="43" y="276"/>
                  </a:cubicBezTo>
                  <a:cubicBezTo>
                    <a:pt x="57" y="272"/>
                    <a:pt x="65" y="263"/>
                    <a:pt x="80" y="258"/>
                  </a:cubicBezTo>
                  <a:cubicBezTo>
                    <a:pt x="100" y="251"/>
                    <a:pt x="127" y="263"/>
                    <a:pt x="144" y="253"/>
                  </a:cubicBezTo>
                  <a:cubicBezTo>
                    <a:pt x="156" y="245"/>
                    <a:pt x="165" y="230"/>
                    <a:pt x="165" y="210"/>
                  </a:cubicBezTo>
                  <a:cubicBezTo>
                    <a:pt x="151" y="209"/>
                    <a:pt x="108" y="210"/>
                    <a:pt x="108" y="195"/>
                  </a:cubicBezTo>
                  <a:cubicBezTo>
                    <a:pt x="108" y="187"/>
                    <a:pt x="119" y="183"/>
                    <a:pt x="123" y="183"/>
                  </a:cubicBezTo>
                  <a:cubicBezTo>
                    <a:pt x="149" y="174"/>
                    <a:pt x="183" y="155"/>
                    <a:pt x="198" y="139"/>
                  </a:cubicBezTo>
                  <a:cubicBezTo>
                    <a:pt x="204" y="144"/>
                    <a:pt x="210" y="145"/>
                    <a:pt x="218" y="145"/>
                  </a:cubicBezTo>
                  <a:cubicBezTo>
                    <a:pt x="244" y="145"/>
                    <a:pt x="224" y="109"/>
                    <a:pt x="248" y="105"/>
                  </a:cubicBezTo>
                  <a:cubicBezTo>
                    <a:pt x="278" y="102"/>
                    <a:pt x="290" y="94"/>
                    <a:pt x="318" y="94"/>
                  </a:cubicBezTo>
                  <a:cubicBezTo>
                    <a:pt x="339" y="88"/>
                    <a:pt x="355" y="75"/>
                    <a:pt x="375" y="75"/>
                  </a:cubicBezTo>
                  <a:cubicBezTo>
                    <a:pt x="389" y="75"/>
                    <a:pt x="393" y="99"/>
                    <a:pt x="407" y="99"/>
                  </a:cubicBezTo>
                  <a:cubicBezTo>
                    <a:pt x="407" y="94"/>
                    <a:pt x="403" y="89"/>
                    <a:pt x="403" y="83"/>
                  </a:cubicBezTo>
                  <a:cubicBezTo>
                    <a:pt x="411" y="75"/>
                    <a:pt x="411" y="75"/>
                    <a:pt x="411" y="75"/>
                  </a:cubicBezTo>
                  <a:cubicBezTo>
                    <a:pt x="419" y="90"/>
                    <a:pt x="432" y="89"/>
                    <a:pt x="447" y="95"/>
                  </a:cubicBezTo>
                  <a:cubicBezTo>
                    <a:pt x="451" y="95"/>
                    <a:pt x="458" y="95"/>
                    <a:pt x="458" y="95"/>
                  </a:cubicBezTo>
                  <a:cubicBezTo>
                    <a:pt x="456" y="89"/>
                    <a:pt x="452" y="84"/>
                    <a:pt x="452" y="78"/>
                  </a:cubicBezTo>
                  <a:cubicBezTo>
                    <a:pt x="452" y="68"/>
                    <a:pt x="464" y="67"/>
                    <a:pt x="471" y="67"/>
                  </a:cubicBezTo>
                  <a:cubicBezTo>
                    <a:pt x="502" y="67"/>
                    <a:pt x="521" y="86"/>
                    <a:pt x="539" y="95"/>
                  </a:cubicBezTo>
                  <a:cubicBezTo>
                    <a:pt x="574" y="95"/>
                    <a:pt x="574" y="95"/>
                    <a:pt x="574" y="95"/>
                  </a:cubicBezTo>
                  <a:cubicBezTo>
                    <a:pt x="561" y="89"/>
                    <a:pt x="530" y="78"/>
                    <a:pt x="530" y="63"/>
                  </a:cubicBezTo>
                  <a:cubicBezTo>
                    <a:pt x="530" y="51"/>
                    <a:pt x="554" y="55"/>
                    <a:pt x="561" y="54"/>
                  </a:cubicBezTo>
                  <a:cubicBezTo>
                    <a:pt x="555" y="48"/>
                    <a:pt x="549" y="47"/>
                    <a:pt x="546" y="42"/>
                  </a:cubicBezTo>
                  <a:cubicBezTo>
                    <a:pt x="566" y="32"/>
                    <a:pt x="585" y="26"/>
                    <a:pt x="610" y="26"/>
                  </a:cubicBezTo>
                  <a:cubicBezTo>
                    <a:pt x="628" y="26"/>
                    <a:pt x="640" y="25"/>
                    <a:pt x="657" y="32"/>
                  </a:cubicBezTo>
                  <a:cubicBezTo>
                    <a:pt x="672" y="32"/>
                    <a:pt x="672" y="32"/>
                    <a:pt x="672" y="32"/>
                  </a:cubicBezTo>
                  <a:cubicBezTo>
                    <a:pt x="672" y="22"/>
                    <a:pt x="672" y="22"/>
                    <a:pt x="672" y="22"/>
                  </a:cubicBezTo>
                  <a:cubicBezTo>
                    <a:pt x="683" y="20"/>
                    <a:pt x="691" y="22"/>
                    <a:pt x="702" y="22"/>
                  </a:cubicBezTo>
                  <a:cubicBezTo>
                    <a:pt x="739" y="22"/>
                    <a:pt x="768" y="0"/>
                    <a:pt x="807" y="0"/>
                  </a:cubicBezTo>
                  <a:cubicBezTo>
                    <a:pt x="849" y="0"/>
                    <a:pt x="879" y="0"/>
                    <a:pt x="917" y="0"/>
                  </a:cubicBezTo>
                  <a:cubicBezTo>
                    <a:pt x="961" y="0"/>
                    <a:pt x="995" y="30"/>
                    <a:pt x="1030" y="46"/>
                  </a:cubicBezTo>
                  <a:cubicBezTo>
                    <a:pt x="1051" y="55"/>
                    <a:pt x="1077" y="49"/>
                    <a:pt x="1096" y="54"/>
                  </a:cubicBezTo>
                  <a:cubicBezTo>
                    <a:pt x="1092" y="82"/>
                    <a:pt x="1041" y="78"/>
                    <a:pt x="1020" y="86"/>
                  </a:cubicBezTo>
                  <a:cubicBezTo>
                    <a:pt x="854" y="95"/>
                    <a:pt x="854" y="95"/>
                    <a:pt x="854" y="95"/>
                  </a:cubicBezTo>
                  <a:cubicBezTo>
                    <a:pt x="867" y="105"/>
                    <a:pt x="994" y="90"/>
                    <a:pt x="1007" y="95"/>
                  </a:cubicBezTo>
                  <a:cubicBezTo>
                    <a:pt x="1006" y="102"/>
                    <a:pt x="973" y="135"/>
                    <a:pt x="979" y="135"/>
                  </a:cubicBezTo>
                  <a:cubicBezTo>
                    <a:pt x="998" y="135"/>
                    <a:pt x="1043" y="90"/>
                    <a:pt x="1068" y="90"/>
                  </a:cubicBezTo>
                  <a:cubicBezTo>
                    <a:pt x="1082" y="90"/>
                    <a:pt x="1087" y="102"/>
                    <a:pt x="1087" y="113"/>
                  </a:cubicBezTo>
                  <a:cubicBezTo>
                    <a:pt x="1087" y="121"/>
                    <a:pt x="1038" y="175"/>
                    <a:pt x="1036" y="183"/>
                  </a:cubicBezTo>
                  <a:cubicBezTo>
                    <a:pt x="1056" y="177"/>
                    <a:pt x="1094" y="125"/>
                    <a:pt x="1106" y="115"/>
                  </a:cubicBezTo>
                  <a:cubicBezTo>
                    <a:pt x="1126" y="115"/>
                    <a:pt x="1157" y="115"/>
                    <a:pt x="1157" y="115"/>
                  </a:cubicBezTo>
                  <a:cubicBezTo>
                    <a:pt x="1157" y="115"/>
                    <a:pt x="1171" y="118"/>
                    <a:pt x="1174" y="117"/>
                  </a:cubicBezTo>
                  <a:cubicBezTo>
                    <a:pt x="1188" y="112"/>
                    <a:pt x="1190" y="108"/>
                    <a:pt x="1202" y="102"/>
                  </a:cubicBezTo>
                  <a:cubicBezTo>
                    <a:pt x="1239" y="102"/>
                    <a:pt x="1239" y="102"/>
                    <a:pt x="1239" y="102"/>
                  </a:cubicBezTo>
                  <a:cubicBezTo>
                    <a:pt x="1241" y="92"/>
                    <a:pt x="1246" y="91"/>
                    <a:pt x="1254" y="91"/>
                  </a:cubicBezTo>
                  <a:cubicBezTo>
                    <a:pt x="1263" y="91"/>
                    <a:pt x="1299" y="109"/>
                    <a:pt x="1299" y="119"/>
                  </a:cubicBezTo>
                  <a:cubicBezTo>
                    <a:pt x="1299" y="129"/>
                    <a:pt x="1285" y="136"/>
                    <a:pt x="1280" y="137"/>
                  </a:cubicBezTo>
                  <a:cubicBezTo>
                    <a:pt x="1255" y="146"/>
                    <a:pt x="1239" y="169"/>
                    <a:pt x="1205" y="169"/>
                  </a:cubicBezTo>
                  <a:cubicBezTo>
                    <a:pt x="1214" y="174"/>
                    <a:pt x="1215" y="174"/>
                    <a:pt x="1221" y="169"/>
                  </a:cubicBezTo>
                  <a:cubicBezTo>
                    <a:pt x="1221" y="191"/>
                    <a:pt x="1201" y="191"/>
                    <a:pt x="1187" y="195"/>
                  </a:cubicBezTo>
                  <a:cubicBezTo>
                    <a:pt x="1192" y="206"/>
                    <a:pt x="1187" y="197"/>
                    <a:pt x="1187" y="205"/>
                  </a:cubicBezTo>
                  <a:cubicBezTo>
                    <a:pt x="1187" y="218"/>
                    <a:pt x="1167" y="221"/>
                    <a:pt x="1153" y="225"/>
                  </a:cubicBezTo>
                  <a:cubicBezTo>
                    <a:pt x="1154" y="233"/>
                    <a:pt x="1153" y="233"/>
                    <a:pt x="1153" y="237"/>
                  </a:cubicBezTo>
                  <a:cubicBezTo>
                    <a:pt x="1153" y="253"/>
                    <a:pt x="1137" y="259"/>
                    <a:pt x="1123" y="270"/>
                  </a:cubicBezTo>
                  <a:cubicBezTo>
                    <a:pt x="1114" y="277"/>
                    <a:pt x="1114" y="296"/>
                    <a:pt x="1110" y="304"/>
                  </a:cubicBezTo>
                  <a:cubicBezTo>
                    <a:pt x="1118" y="308"/>
                    <a:pt x="1124" y="304"/>
                    <a:pt x="1132" y="304"/>
                  </a:cubicBezTo>
                  <a:cubicBezTo>
                    <a:pt x="1145" y="304"/>
                    <a:pt x="1155" y="313"/>
                    <a:pt x="1163" y="319"/>
                  </a:cubicBezTo>
                  <a:cubicBezTo>
                    <a:pt x="1159" y="322"/>
                    <a:pt x="1154" y="324"/>
                    <a:pt x="1149" y="324"/>
                  </a:cubicBezTo>
                  <a:cubicBezTo>
                    <a:pt x="1152" y="337"/>
                    <a:pt x="1182" y="333"/>
                    <a:pt x="1182" y="352"/>
                  </a:cubicBezTo>
                  <a:cubicBezTo>
                    <a:pt x="1182" y="371"/>
                    <a:pt x="1142" y="364"/>
                    <a:pt x="1129" y="364"/>
                  </a:cubicBezTo>
                  <a:cubicBezTo>
                    <a:pt x="1120" y="364"/>
                    <a:pt x="1114" y="370"/>
                    <a:pt x="1114" y="376"/>
                  </a:cubicBezTo>
                  <a:cubicBezTo>
                    <a:pt x="1114" y="389"/>
                    <a:pt x="1127" y="389"/>
                    <a:pt x="1138" y="389"/>
                  </a:cubicBezTo>
                  <a:cubicBezTo>
                    <a:pt x="1138" y="407"/>
                    <a:pt x="1149" y="412"/>
                    <a:pt x="1149" y="423"/>
                  </a:cubicBezTo>
                  <a:cubicBezTo>
                    <a:pt x="1149" y="430"/>
                    <a:pt x="1145" y="436"/>
                    <a:pt x="1149" y="441"/>
                  </a:cubicBezTo>
                  <a:cubicBezTo>
                    <a:pt x="1137" y="441"/>
                    <a:pt x="1125" y="441"/>
                    <a:pt x="1125" y="451"/>
                  </a:cubicBezTo>
                  <a:cubicBezTo>
                    <a:pt x="1125" y="465"/>
                    <a:pt x="1146" y="464"/>
                    <a:pt x="1155" y="467"/>
                  </a:cubicBezTo>
                  <a:cubicBezTo>
                    <a:pt x="1151" y="480"/>
                    <a:pt x="1136" y="487"/>
                    <a:pt x="1121" y="489"/>
                  </a:cubicBezTo>
                  <a:cubicBezTo>
                    <a:pt x="1121" y="494"/>
                    <a:pt x="1125" y="499"/>
                    <a:pt x="1129" y="501"/>
                  </a:cubicBezTo>
                  <a:cubicBezTo>
                    <a:pt x="1123" y="524"/>
                    <a:pt x="1093" y="514"/>
                    <a:pt x="1087" y="531"/>
                  </a:cubicBezTo>
                  <a:cubicBezTo>
                    <a:pt x="1079" y="525"/>
                    <a:pt x="1070" y="521"/>
                    <a:pt x="1064" y="513"/>
                  </a:cubicBezTo>
                  <a:cubicBezTo>
                    <a:pt x="1053" y="513"/>
                    <a:pt x="1053" y="513"/>
                    <a:pt x="1053" y="513"/>
                  </a:cubicBezTo>
                  <a:cubicBezTo>
                    <a:pt x="1061" y="534"/>
                    <a:pt x="1095" y="527"/>
                    <a:pt x="1095" y="548"/>
                  </a:cubicBezTo>
                  <a:cubicBezTo>
                    <a:pt x="1095" y="558"/>
                    <a:pt x="1092" y="571"/>
                    <a:pt x="1083" y="571"/>
                  </a:cubicBezTo>
                  <a:cubicBezTo>
                    <a:pt x="1070" y="571"/>
                    <a:pt x="1046" y="550"/>
                    <a:pt x="1042" y="535"/>
                  </a:cubicBezTo>
                  <a:cubicBezTo>
                    <a:pt x="1036" y="536"/>
                    <a:pt x="1033" y="535"/>
                    <a:pt x="1032" y="535"/>
                  </a:cubicBezTo>
                  <a:cubicBezTo>
                    <a:pt x="1032" y="547"/>
                    <a:pt x="1032" y="547"/>
                    <a:pt x="1032" y="547"/>
                  </a:cubicBezTo>
                  <a:cubicBezTo>
                    <a:pt x="1059" y="575"/>
                    <a:pt x="1107" y="589"/>
                    <a:pt x="1107" y="634"/>
                  </a:cubicBezTo>
                  <a:cubicBezTo>
                    <a:pt x="1107" y="643"/>
                    <a:pt x="1095" y="644"/>
                    <a:pt x="1087" y="644"/>
                  </a:cubicBezTo>
                  <a:cubicBezTo>
                    <a:pt x="1051" y="644"/>
                    <a:pt x="1059" y="604"/>
                    <a:pt x="1028" y="604"/>
                  </a:cubicBezTo>
                  <a:cubicBezTo>
                    <a:pt x="1024" y="604"/>
                    <a:pt x="1020" y="606"/>
                    <a:pt x="1017" y="604"/>
                  </a:cubicBezTo>
                  <a:cubicBezTo>
                    <a:pt x="1017" y="615"/>
                    <a:pt x="1024" y="617"/>
                    <a:pt x="1024" y="624"/>
                  </a:cubicBezTo>
                  <a:cubicBezTo>
                    <a:pt x="1024" y="631"/>
                    <a:pt x="1011" y="633"/>
                    <a:pt x="1007" y="634"/>
                  </a:cubicBezTo>
                  <a:cubicBezTo>
                    <a:pt x="1007" y="658"/>
                    <a:pt x="1075" y="655"/>
                    <a:pt x="1091" y="660"/>
                  </a:cubicBezTo>
                  <a:cubicBezTo>
                    <a:pt x="1079" y="670"/>
                    <a:pt x="1072" y="671"/>
                    <a:pt x="1058" y="675"/>
                  </a:cubicBezTo>
                  <a:cubicBezTo>
                    <a:pt x="1033" y="684"/>
                    <a:pt x="1026" y="706"/>
                    <a:pt x="1004" y="714"/>
                  </a:cubicBezTo>
                  <a:cubicBezTo>
                    <a:pt x="976" y="723"/>
                    <a:pt x="954" y="721"/>
                    <a:pt x="926" y="734"/>
                  </a:cubicBezTo>
                  <a:cubicBezTo>
                    <a:pt x="890" y="734"/>
                    <a:pt x="890" y="734"/>
                    <a:pt x="890" y="734"/>
                  </a:cubicBezTo>
                  <a:cubicBezTo>
                    <a:pt x="883" y="738"/>
                    <a:pt x="875" y="741"/>
                    <a:pt x="875" y="747"/>
                  </a:cubicBezTo>
                  <a:cubicBezTo>
                    <a:pt x="856" y="761"/>
                    <a:pt x="856" y="761"/>
                    <a:pt x="856" y="761"/>
                  </a:cubicBezTo>
                  <a:cubicBezTo>
                    <a:pt x="842" y="773"/>
                    <a:pt x="841" y="789"/>
                    <a:pt x="830" y="801"/>
                  </a:cubicBezTo>
                  <a:cubicBezTo>
                    <a:pt x="814" y="817"/>
                    <a:pt x="789" y="813"/>
                    <a:pt x="773" y="825"/>
                  </a:cubicBezTo>
                  <a:cubicBezTo>
                    <a:pt x="761" y="825"/>
                    <a:pt x="761" y="825"/>
                    <a:pt x="761" y="825"/>
                  </a:cubicBezTo>
                  <a:cubicBezTo>
                    <a:pt x="761" y="809"/>
                    <a:pt x="761" y="809"/>
                    <a:pt x="761" y="809"/>
                  </a:cubicBezTo>
                  <a:cubicBezTo>
                    <a:pt x="750" y="814"/>
                    <a:pt x="753" y="822"/>
                    <a:pt x="746" y="829"/>
                  </a:cubicBezTo>
                  <a:cubicBezTo>
                    <a:pt x="730" y="846"/>
                    <a:pt x="689" y="838"/>
                    <a:pt x="689" y="865"/>
                  </a:cubicBezTo>
                  <a:cubicBezTo>
                    <a:pt x="689" y="867"/>
                    <a:pt x="691" y="870"/>
                    <a:pt x="691" y="873"/>
                  </a:cubicBezTo>
                  <a:cubicBezTo>
                    <a:pt x="689" y="876"/>
                    <a:pt x="686" y="878"/>
                    <a:pt x="686" y="882"/>
                  </a:cubicBezTo>
                  <a:cubicBezTo>
                    <a:pt x="686" y="888"/>
                    <a:pt x="695" y="892"/>
                    <a:pt x="695" y="900"/>
                  </a:cubicBezTo>
                  <a:cubicBezTo>
                    <a:pt x="695" y="927"/>
                    <a:pt x="659" y="919"/>
                    <a:pt x="659" y="942"/>
                  </a:cubicBezTo>
                  <a:cubicBezTo>
                    <a:pt x="659" y="956"/>
                    <a:pt x="658" y="977"/>
                    <a:pt x="659" y="986"/>
                  </a:cubicBezTo>
                  <a:cubicBezTo>
                    <a:pt x="642" y="994"/>
                    <a:pt x="651" y="1036"/>
                    <a:pt x="630" y="1036"/>
                  </a:cubicBezTo>
                  <a:cubicBezTo>
                    <a:pt x="625" y="1036"/>
                    <a:pt x="623" y="1032"/>
                    <a:pt x="621" y="1028"/>
                  </a:cubicBezTo>
                  <a:cubicBezTo>
                    <a:pt x="612" y="1028"/>
                    <a:pt x="611" y="1033"/>
                    <a:pt x="606" y="1033"/>
                  </a:cubicBezTo>
                  <a:cubicBezTo>
                    <a:pt x="587" y="1033"/>
                    <a:pt x="589" y="997"/>
                    <a:pt x="570" y="997"/>
                  </a:cubicBezTo>
                  <a:cubicBezTo>
                    <a:pt x="559" y="997"/>
                    <a:pt x="547" y="1007"/>
                    <a:pt x="538" y="1008"/>
                  </a:cubicBezTo>
                  <a:cubicBezTo>
                    <a:pt x="533" y="989"/>
                    <a:pt x="525" y="995"/>
                    <a:pt x="513" y="986"/>
                  </a:cubicBezTo>
                  <a:cubicBezTo>
                    <a:pt x="508" y="982"/>
                    <a:pt x="510" y="971"/>
                    <a:pt x="508" y="970"/>
                  </a:cubicBezTo>
                  <a:cubicBezTo>
                    <a:pt x="493" y="957"/>
                    <a:pt x="464" y="921"/>
                    <a:pt x="464" y="898"/>
                  </a:cubicBezTo>
                  <a:cubicBezTo>
                    <a:pt x="464" y="888"/>
                    <a:pt x="470" y="889"/>
                    <a:pt x="475" y="883"/>
                  </a:cubicBezTo>
                  <a:cubicBezTo>
                    <a:pt x="464" y="868"/>
                    <a:pt x="460" y="888"/>
                    <a:pt x="447" y="881"/>
                  </a:cubicBezTo>
                  <a:cubicBezTo>
                    <a:pt x="444" y="877"/>
                    <a:pt x="442" y="862"/>
                    <a:pt x="439" y="854"/>
                  </a:cubicBezTo>
                  <a:cubicBezTo>
                    <a:pt x="435" y="839"/>
                    <a:pt x="415" y="830"/>
                    <a:pt x="415" y="809"/>
                  </a:cubicBezTo>
                  <a:cubicBezTo>
                    <a:pt x="415" y="801"/>
                    <a:pt x="420" y="797"/>
                    <a:pt x="422" y="789"/>
                  </a:cubicBezTo>
                  <a:cubicBezTo>
                    <a:pt x="417" y="786"/>
                    <a:pt x="411" y="785"/>
                    <a:pt x="407" y="789"/>
                  </a:cubicBezTo>
                  <a:cubicBezTo>
                    <a:pt x="407" y="771"/>
                    <a:pt x="407" y="771"/>
                    <a:pt x="407" y="771"/>
                  </a:cubicBezTo>
                  <a:cubicBezTo>
                    <a:pt x="418" y="756"/>
                    <a:pt x="422" y="740"/>
                    <a:pt x="437" y="727"/>
                  </a:cubicBezTo>
                  <a:lnTo>
                    <a:pt x="437" y="72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Freeform 154">
              <a:extLst>
                <a:ext uri="{FF2B5EF4-FFF2-40B4-BE49-F238E27FC236}">
                  <a16:creationId xmlns:a16="http://schemas.microsoft.com/office/drawing/2014/main" id="{F5F5DEB7-37BD-4DAD-A4F2-665708DD05BB}"/>
                </a:ext>
              </a:extLst>
            </p:cNvPr>
            <p:cNvSpPr>
              <a:spLocks/>
            </p:cNvSpPr>
            <p:nvPr/>
          </p:nvSpPr>
          <p:spPr bwMode="auto">
            <a:xfrm>
              <a:off x="4466847" y="2004511"/>
              <a:ext cx="71931" cy="48974"/>
            </a:xfrm>
            <a:custGeom>
              <a:avLst/>
              <a:gdLst>
                <a:gd name="T0" fmla="*/ 16 w 63"/>
                <a:gd name="T1" fmla="*/ 43 h 43"/>
                <a:gd name="T2" fmla="*/ 0 w 63"/>
                <a:gd name="T3" fmla="*/ 16 h 43"/>
                <a:gd name="T4" fmla="*/ 17 w 63"/>
                <a:gd name="T5" fmla="*/ 0 h 43"/>
                <a:gd name="T6" fmla="*/ 63 w 63"/>
                <a:gd name="T7" fmla="*/ 27 h 43"/>
                <a:gd name="T8" fmla="*/ 32 w 63"/>
                <a:gd name="T9" fmla="*/ 43 h 43"/>
                <a:gd name="T10" fmla="*/ 16 w 63"/>
                <a:gd name="T11" fmla="*/ 43 h 43"/>
              </a:gdLst>
              <a:ahLst/>
              <a:cxnLst>
                <a:cxn ang="0">
                  <a:pos x="T0" y="T1"/>
                </a:cxn>
                <a:cxn ang="0">
                  <a:pos x="T2" y="T3"/>
                </a:cxn>
                <a:cxn ang="0">
                  <a:pos x="T4" y="T5"/>
                </a:cxn>
                <a:cxn ang="0">
                  <a:pos x="T6" y="T7"/>
                </a:cxn>
                <a:cxn ang="0">
                  <a:pos x="T8" y="T9"/>
                </a:cxn>
                <a:cxn ang="0">
                  <a:pos x="T10" y="T11"/>
                </a:cxn>
              </a:cxnLst>
              <a:rect l="0" t="0" r="r" b="b"/>
              <a:pathLst>
                <a:path w="63" h="43">
                  <a:moveTo>
                    <a:pt x="16" y="43"/>
                  </a:moveTo>
                  <a:cubicBezTo>
                    <a:pt x="9" y="43"/>
                    <a:pt x="0" y="25"/>
                    <a:pt x="0" y="16"/>
                  </a:cubicBezTo>
                  <a:cubicBezTo>
                    <a:pt x="0" y="4"/>
                    <a:pt x="10" y="0"/>
                    <a:pt x="17" y="0"/>
                  </a:cubicBezTo>
                  <a:cubicBezTo>
                    <a:pt x="37" y="0"/>
                    <a:pt x="43" y="21"/>
                    <a:pt x="63" y="27"/>
                  </a:cubicBezTo>
                  <a:cubicBezTo>
                    <a:pt x="61" y="41"/>
                    <a:pt x="45" y="43"/>
                    <a:pt x="32" y="43"/>
                  </a:cubicBezTo>
                  <a:lnTo>
                    <a:pt x="16" y="43"/>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Freeform 155">
              <a:extLst>
                <a:ext uri="{FF2B5EF4-FFF2-40B4-BE49-F238E27FC236}">
                  <a16:creationId xmlns:a16="http://schemas.microsoft.com/office/drawing/2014/main" id="{DCEF4A86-6DB8-4E75-9F65-52B33D18AD6D}"/>
                </a:ext>
              </a:extLst>
            </p:cNvPr>
            <p:cNvSpPr>
              <a:spLocks/>
            </p:cNvSpPr>
            <p:nvPr/>
          </p:nvSpPr>
          <p:spPr bwMode="auto">
            <a:xfrm>
              <a:off x="5352972" y="1748930"/>
              <a:ext cx="39791" cy="24487"/>
            </a:xfrm>
            <a:custGeom>
              <a:avLst/>
              <a:gdLst>
                <a:gd name="T0" fmla="*/ 10 w 35"/>
                <a:gd name="T1" fmla="*/ 22 h 22"/>
                <a:gd name="T2" fmla="*/ 0 w 35"/>
                <a:gd name="T3" fmla="*/ 10 h 22"/>
                <a:gd name="T4" fmla="*/ 8 w 35"/>
                <a:gd name="T5" fmla="*/ 0 h 22"/>
                <a:gd name="T6" fmla="*/ 22 w 35"/>
                <a:gd name="T7" fmla="*/ 0 h 22"/>
                <a:gd name="T8" fmla="*/ 22 w 35"/>
                <a:gd name="T9" fmla="*/ 10 h 22"/>
                <a:gd name="T10" fmla="*/ 35 w 35"/>
                <a:gd name="T11" fmla="*/ 10 h 22"/>
                <a:gd name="T12" fmla="*/ 10 w 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10" y="22"/>
                  </a:moveTo>
                  <a:cubicBezTo>
                    <a:pt x="5" y="22"/>
                    <a:pt x="0" y="14"/>
                    <a:pt x="0" y="10"/>
                  </a:cubicBezTo>
                  <a:cubicBezTo>
                    <a:pt x="0" y="6"/>
                    <a:pt x="6" y="2"/>
                    <a:pt x="8" y="0"/>
                  </a:cubicBezTo>
                  <a:cubicBezTo>
                    <a:pt x="22" y="0"/>
                    <a:pt x="22" y="0"/>
                    <a:pt x="22" y="0"/>
                  </a:cubicBezTo>
                  <a:cubicBezTo>
                    <a:pt x="22" y="6"/>
                    <a:pt x="22" y="7"/>
                    <a:pt x="22" y="10"/>
                  </a:cubicBezTo>
                  <a:cubicBezTo>
                    <a:pt x="35" y="10"/>
                    <a:pt x="35" y="10"/>
                    <a:pt x="35" y="10"/>
                  </a:cubicBezTo>
                  <a:cubicBezTo>
                    <a:pt x="31" y="13"/>
                    <a:pt x="18" y="22"/>
                    <a:pt x="10"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Freeform 156">
              <a:extLst>
                <a:ext uri="{FF2B5EF4-FFF2-40B4-BE49-F238E27FC236}">
                  <a16:creationId xmlns:a16="http://schemas.microsoft.com/office/drawing/2014/main" id="{2C3C121F-8B78-4335-A17A-BC0760B72B6A}"/>
                </a:ext>
              </a:extLst>
            </p:cNvPr>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Freeform 157">
              <a:extLst>
                <a:ext uri="{FF2B5EF4-FFF2-40B4-BE49-F238E27FC236}">
                  <a16:creationId xmlns:a16="http://schemas.microsoft.com/office/drawing/2014/main" id="{8CFFBD60-008D-437C-8CBB-B63454808F1D}"/>
                </a:ext>
              </a:extLst>
            </p:cNvPr>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Freeform 158">
              <a:extLst>
                <a:ext uri="{FF2B5EF4-FFF2-40B4-BE49-F238E27FC236}">
                  <a16:creationId xmlns:a16="http://schemas.microsoft.com/office/drawing/2014/main" id="{61C52747-8CC8-46D6-99D8-1316982F8DB4}"/>
                </a:ext>
              </a:extLst>
            </p:cNvPr>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Freeform 159">
              <a:extLst>
                <a:ext uri="{FF2B5EF4-FFF2-40B4-BE49-F238E27FC236}">
                  <a16:creationId xmlns:a16="http://schemas.microsoft.com/office/drawing/2014/main" id="{95E49AE6-38FD-4EF0-B459-590FF0D579B2}"/>
                </a:ext>
              </a:extLst>
            </p:cNvPr>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Freeform 160">
              <a:extLst>
                <a:ext uri="{FF2B5EF4-FFF2-40B4-BE49-F238E27FC236}">
                  <a16:creationId xmlns:a16="http://schemas.microsoft.com/office/drawing/2014/main" id="{E4E63DBA-9D56-4DDE-B4A1-B3ABDB8771B1}"/>
                </a:ext>
              </a:extLst>
            </p:cNvPr>
            <p:cNvSpPr>
              <a:spLocks/>
            </p:cNvSpPr>
            <p:nvPr/>
          </p:nvSpPr>
          <p:spPr bwMode="auto">
            <a:xfrm>
              <a:off x="2654807" y="2789619"/>
              <a:ext cx="116313" cy="79582"/>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Freeform 161">
              <a:extLst>
                <a:ext uri="{FF2B5EF4-FFF2-40B4-BE49-F238E27FC236}">
                  <a16:creationId xmlns:a16="http://schemas.microsoft.com/office/drawing/2014/main" id="{21378933-CD59-48B4-805F-3C8367DE5223}"/>
                </a:ext>
              </a:extLst>
            </p:cNvPr>
            <p:cNvSpPr>
              <a:spLocks/>
            </p:cNvSpPr>
            <p:nvPr/>
          </p:nvSpPr>
          <p:spPr bwMode="auto">
            <a:xfrm>
              <a:off x="2538494" y="2676368"/>
              <a:ext cx="41322" cy="62747"/>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Freeform 162">
              <a:extLst>
                <a:ext uri="{FF2B5EF4-FFF2-40B4-BE49-F238E27FC236}">
                  <a16:creationId xmlns:a16="http://schemas.microsoft.com/office/drawing/2014/main" id="{652BBFAB-471D-408C-8719-8DC34AB79071}"/>
                </a:ext>
              </a:extLst>
            </p:cNvPr>
            <p:cNvSpPr>
              <a:spLocks/>
            </p:cNvSpPr>
            <p:nvPr/>
          </p:nvSpPr>
          <p:spPr bwMode="auto">
            <a:xfrm>
              <a:off x="2008962" y="2538629"/>
              <a:ext cx="53565" cy="36730"/>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9" name="Freeform 163">
              <a:extLst>
                <a:ext uri="{FF2B5EF4-FFF2-40B4-BE49-F238E27FC236}">
                  <a16:creationId xmlns:a16="http://schemas.microsoft.com/office/drawing/2014/main" id="{16EB8088-5E9A-42AC-BF29-046137E0FCA4}"/>
                </a:ext>
              </a:extLst>
            </p:cNvPr>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0" name="Freeform 164">
              <a:extLst>
                <a:ext uri="{FF2B5EF4-FFF2-40B4-BE49-F238E27FC236}">
                  <a16:creationId xmlns:a16="http://schemas.microsoft.com/office/drawing/2014/main" id="{73D21A3A-6A0D-4A5D-B1B0-CFA302576526}"/>
                </a:ext>
              </a:extLst>
            </p:cNvPr>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1" name="Freeform 165">
              <a:extLst>
                <a:ext uri="{FF2B5EF4-FFF2-40B4-BE49-F238E27FC236}">
                  <a16:creationId xmlns:a16="http://schemas.microsoft.com/office/drawing/2014/main" id="{F66A5F3A-639F-4EFA-BE88-D0E0BE15EA08}"/>
                </a:ext>
              </a:extLst>
            </p:cNvPr>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2" name="Freeform 166">
              <a:extLst>
                <a:ext uri="{FF2B5EF4-FFF2-40B4-BE49-F238E27FC236}">
                  <a16:creationId xmlns:a16="http://schemas.microsoft.com/office/drawing/2014/main" id="{BC517276-40AC-40DC-8E0F-A32726444B7E}"/>
                </a:ext>
              </a:extLst>
            </p:cNvPr>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3" name="Freeform 167">
              <a:extLst>
                <a:ext uri="{FF2B5EF4-FFF2-40B4-BE49-F238E27FC236}">
                  <a16:creationId xmlns:a16="http://schemas.microsoft.com/office/drawing/2014/main" id="{A41435A6-D38B-4B1E-829B-8A09730E760F}"/>
                </a:ext>
              </a:extLst>
            </p:cNvPr>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4" name="Freeform 168">
              <a:extLst>
                <a:ext uri="{FF2B5EF4-FFF2-40B4-BE49-F238E27FC236}">
                  <a16:creationId xmlns:a16="http://schemas.microsoft.com/office/drawing/2014/main" id="{B408063A-B2A2-4CD6-932C-C6507EEB59C9}"/>
                </a:ext>
              </a:extLst>
            </p:cNvPr>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5" name="Freeform 169">
              <a:extLst>
                <a:ext uri="{FF2B5EF4-FFF2-40B4-BE49-F238E27FC236}">
                  <a16:creationId xmlns:a16="http://schemas.microsoft.com/office/drawing/2014/main" id="{CC695743-9635-46CC-8B58-B2E89E80D6C3}"/>
                </a:ext>
              </a:extLst>
            </p:cNvPr>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6" name="Freeform 170">
              <a:extLst>
                <a:ext uri="{FF2B5EF4-FFF2-40B4-BE49-F238E27FC236}">
                  <a16:creationId xmlns:a16="http://schemas.microsoft.com/office/drawing/2014/main" id="{6D521BAE-AB95-44B6-8096-621F5DA9A9D1}"/>
                </a:ext>
              </a:extLst>
            </p:cNvPr>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7" name="Freeform 171">
              <a:extLst>
                <a:ext uri="{FF2B5EF4-FFF2-40B4-BE49-F238E27FC236}">
                  <a16:creationId xmlns:a16="http://schemas.microsoft.com/office/drawing/2014/main" id="{8C91F45B-3A4E-4F21-BEFF-6A7828171705}"/>
                </a:ext>
              </a:extLst>
            </p:cNvPr>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8" name="Freeform 172">
              <a:extLst>
                <a:ext uri="{FF2B5EF4-FFF2-40B4-BE49-F238E27FC236}">
                  <a16:creationId xmlns:a16="http://schemas.microsoft.com/office/drawing/2014/main" id="{F46E1069-D373-4CC8-A0A5-14D3FB1C104F}"/>
                </a:ext>
              </a:extLst>
            </p:cNvPr>
            <p:cNvSpPr>
              <a:spLocks/>
            </p:cNvSpPr>
            <p:nvPr/>
          </p:nvSpPr>
          <p:spPr bwMode="auto">
            <a:xfrm>
              <a:off x="6614054" y="3259460"/>
              <a:ext cx="50504" cy="27548"/>
            </a:xfrm>
            <a:custGeom>
              <a:avLst/>
              <a:gdLst>
                <a:gd name="T0" fmla="*/ 9 w 44"/>
                <a:gd name="T1" fmla="*/ 24 h 24"/>
                <a:gd name="T2" fmla="*/ 4 w 44"/>
                <a:gd name="T3" fmla="*/ 20 h 24"/>
                <a:gd name="T4" fmla="*/ 0 w 44"/>
                <a:gd name="T5" fmla="*/ 16 h 24"/>
                <a:gd name="T6" fmla="*/ 44 w 44"/>
                <a:gd name="T7" fmla="*/ 0 h 24"/>
                <a:gd name="T8" fmla="*/ 34 w 44"/>
                <a:gd name="T9" fmla="*/ 7 h 24"/>
                <a:gd name="T10" fmla="*/ 33 w 44"/>
                <a:gd name="T11" fmla="*/ 15 h 24"/>
                <a:gd name="T12" fmla="*/ 9 w 4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9" y="24"/>
                  </a:moveTo>
                  <a:cubicBezTo>
                    <a:pt x="7" y="24"/>
                    <a:pt x="4" y="22"/>
                    <a:pt x="4" y="20"/>
                  </a:cubicBezTo>
                  <a:cubicBezTo>
                    <a:pt x="2" y="20"/>
                    <a:pt x="0" y="17"/>
                    <a:pt x="0" y="16"/>
                  </a:cubicBezTo>
                  <a:cubicBezTo>
                    <a:pt x="12" y="10"/>
                    <a:pt x="31" y="2"/>
                    <a:pt x="44" y="0"/>
                  </a:cubicBezTo>
                  <a:cubicBezTo>
                    <a:pt x="43" y="8"/>
                    <a:pt x="39" y="4"/>
                    <a:pt x="34" y="7"/>
                  </a:cubicBezTo>
                  <a:cubicBezTo>
                    <a:pt x="32" y="8"/>
                    <a:pt x="34" y="12"/>
                    <a:pt x="33" y="15"/>
                  </a:cubicBezTo>
                  <a:cubicBezTo>
                    <a:pt x="30" y="20"/>
                    <a:pt x="16" y="24"/>
                    <a:pt x="9"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9" name="Freeform 173">
              <a:extLst>
                <a:ext uri="{FF2B5EF4-FFF2-40B4-BE49-F238E27FC236}">
                  <a16:creationId xmlns:a16="http://schemas.microsoft.com/office/drawing/2014/main" id="{FD83D89D-42A4-4847-9FF8-7C074B0B7AD3}"/>
                </a:ext>
              </a:extLst>
            </p:cNvPr>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0" name="Freeform 174">
              <a:extLst>
                <a:ext uri="{FF2B5EF4-FFF2-40B4-BE49-F238E27FC236}">
                  <a16:creationId xmlns:a16="http://schemas.microsoft.com/office/drawing/2014/main" id="{B46D97D4-C590-4B15-932D-6471A29A207D}"/>
                </a:ext>
              </a:extLst>
            </p:cNvPr>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1" name="Freeform 175">
              <a:extLst>
                <a:ext uri="{FF2B5EF4-FFF2-40B4-BE49-F238E27FC236}">
                  <a16:creationId xmlns:a16="http://schemas.microsoft.com/office/drawing/2014/main" id="{67E900A7-4DD2-4549-BFDF-2F79CD709618}"/>
                </a:ext>
              </a:extLst>
            </p:cNvPr>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2" name="Freeform 176">
              <a:extLst>
                <a:ext uri="{FF2B5EF4-FFF2-40B4-BE49-F238E27FC236}">
                  <a16:creationId xmlns:a16="http://schemas.microsoft.com/office/drawing/2014/main" id="{9EB23D81-9213-4D55-A04F-ACBADA35A99E}"/>
                </a:ext>
              </a:extLst>
            </p:cNvPr>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3" name="Freeform 177">
              <a:extLst>
                <a:ext uri="{FF2B5EF4-FFF2-40B4-BE49-F238E27FC236}">
                  <a16:creationId xmlns:a16="http://schemas.microsoft.com/office/drawing/2014/main" id="{DDA396D5-DEBC-46F4-819C-3D75F5D6FAC7}"/>
                </a:ext>
              </a:extLst>
            </p:cNvPr>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4" name="Freeform 178">
              <a:extLst>
                <a:ext uri="{FF2B5EF4-FFF2-40B4-BE49-F238E27FC236}">
                  <a16:creationId xmlns:a16="http://schemas.microsoft.com/office/drawing/2014/main" id="{6AC6879A-B60B-431C-B664-B0FC52CC987D}"/>
                </a:ext>
              </a:extLst>
            </p:cNvPr>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5" name="Freeform 179">
              <a:extLst>
                <a:ext uri="{FF2B5EF4-FFF2-40B4-BE49-F238E27FC236}">
                  <a16:creationId xmlns:a16="http://schemas.microsoft.com/office/drawing/2014/main" id="{13DDA60C-C553-4C41-B50B-A9D81BAB375E}"/>
                </a:ext>
              </a:extLst>
            </p:cNvPr>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6" name="Freeform 180">
              <a:extLst>
                <a:ext uri="{FF2B5EF4-FFF2-40B4-BE49-F238E27FC236}">
                  <a16:creationId xmlns:a16="http://schemas.microsoft.com/office/drawing/2014/main" id="{0AB77C3B-556F-456C-8D28-3DE9350419DD}"/>
                </a:ext>
              </a:extLst>
            </p:cNvPr>
            <p:cNvSpPr>
              <a:spLocks/>
            </p:cNvSpPr>
            <p:nvPr/>
          </p:nvSpPr>
          <p:spPr bwMode="auto">
            <a:xfrm>
              <a:off x="4235751" y="2811045"/>
              <a:ext cx="61218" cy="33669"/>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7" name="Freeform 181">
              <a:extLst>
                <a:ext uri="{FF2B5EF4-FFF2-40B4-BE49-F238E27FC236}">
                  <a16:creationId xmlns:a16="http://schemas.microsoft.com/office/drawing/2014/main" id="{541B3511-6ACA-47EB-A168-276616182F26}"/>
                </a:ext>
              </a:extLst>
            </p:cNvPr>
            <p:cNvSpPr>
              <a:spLocks/>
            </p:cNvSpPr>
            <p:nvPr/>
          </p:nvSpPr>
          <p:spPr bwMode="auto">
            <a:xfrm>
              <a:off x="4240342" y="2915114"/>
              <a:ext cx="47444" cy="29078"/>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8" name="Freeform 182">
              <a:extLst>
                <a:ext uri="{FF2B5EF4-FFF2-40B4-BE49-F238E27FC236}">
                  <a16:creationId xmlns:a16="http://schemas.microsoft.com/office/drawing/2014/main" id="{311E00D6-0B4C-42CD-B077-C062CC892029}"/>
                </a:ext>
              </a:extLst>
            </p:cNvPr>
            <p:cNvSpPr>
              <a:spLocks/>
            </p:cNvSpPr>
            <p:nvPr/>
          </p:nvSpPr>
          <p:spPr bwMode="auto">
            <a:xfrm>
              <a:off x="4309212" y="2916644"/>
              <a:ext cx="33670" cy="41321"/>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9" name="Freeform 183">
              <a:extLst>
                <a:ext uri="{FF2B5EF4-FFF2-40B4-BE49-F238E27FC236}">
                  <a16:creationId xmlns:a16="http://schemas.microsoft.com/office/drawing/2014/main" id="{F32805E3-DBC0-47A2-B13A-09EE958A8D06}"/>
                </a:ext>
              </a:extLst>
            </p:cNvPr>
            <p:cNvSpPr>
              <a:spLocks/>
            </p:cNvSpPr>
            <p:nvPr/>
          </p:nvSpPr>
          <p:spPr bwMode="auto">
            <a:xfrm>
              <a:off x="1699813" y="2440682"/>
              <a:ext cx="39791" cy="1836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0" name="Freeform 184">
              <a:extLst>
                <a:ext uri="{FF2B5EF4-FFF2-40B4-BE49-F238E27FC236}">
                  <a16:creationId xmlns:a16="http://schemas.microsoft.com/office/drawing/2014/main" id="{2E299EC2-E314-4DE8-A12C-C4F6E9515CE0}"/>
                </a:ext>
              </a:extLst>
            </p:cNvPr>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1" name="Freeform 185">
              <a:extLst>
                <a:ext uri="{FF2B5EF4-FFF2-40B4-BE49-F238E27FC236}">
                  <a16:creationId xmlns:a16="http://schemas.microsoft.com/office/drawing/2014/main" id="{C928DD37-14DA-4712-91F9-140115CE9411}"/>
                </a:ext>
              </a:extLst>
            </p:cNvPr>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2" name="Freeform 186">
              <a:extLst>
                <a:ext uri="{FF2B5EF4-FFF2-40B4-BE49-F238E27FC236}">
                  <a16:creationId xmlns:a16="http://schemas.microsoft.com/office/drawing/2014/main" id="{0C6EFB4D-947B-4E4F-B9E6-7627C466CDCB}"/>
                </a:ext>
              </a:extLst>
            </p:cNvPr>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3" name="Freeform 187">
              <a:extLst>
                <a:ext uri="{FF2B5EF4-FFF2-40B4-BE49-F238E27FC236}">
                  <a16:creationId xmlns:a16="http://schemas.microsoft.com/office/drawing/2014/main" id="{FF9B8A43-3D5F-4924-8FEF-595A770E6631}"/>
                </a:ext>
              </a:extLst>
            </p:cNvPr>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4" name="Freeform 188">
              <a:extLst>
                <a:ext uri="{FF2B5EF4-FFF2-40B4-BE49-F238E27FC236}">
                  <a16:creationId xmlns:a16="http://schemas.microsoft.com/office/drawing/2014/main" id="{BE8369A1-B319-4859-8D4A-0DEF393B38B4}"/>
                </a:ext>
              </a:extLst>
            </p:cNvPr>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5" name="Oval 214">
            <a:extLst>
              <a:ext uri="{FF2B5EF4-FFF2-40B4-BE49-F238E27FC236}">
                <a16:creationId xmlns:a16="http://schemas.microsoft.com/office/drawing/2014/main" id="{B94288C7-D87E-4932-8E9E-ECF095D44C48}"/>
              </a:ext>
            </a:extLst>
          </p:cNvPr>
          <p:cNvSpPr/>
          <p:nvPr/>
        </p:nvSpPr>
        <p:spPr>
          <a:xfrm>
            <a:off x="5232322" y="1867665"/>
            <a:ext cx="2854778" cy="285477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6" name="Group 215">
            <a:extLst>
              <a:ext uri="{FF2B5EF4-FFF2-40B4-BE49-F238E27FC236}">
                <a16:creationId xmlns:a16="http://schemas.microsoft.com/office/drawing/2014/main" id="{193A8CEC-7F33-4EDF-B956-E0A5DA101C38}"/>
              </a:ext>
            </a:extLst>
          </p:cNvPr>
          <p:cNvGrpSpPr/>
          <p:nvPr/>
        </p:nvGrpSpPr>
        <p:grpSpPr>
          <a:xfrm>
            <a:off x="7980964" y="3188918"/>
            <a:ext cx="212272" cy="212272"/>
            <a:chOff x="2759529" y="947057"/>
            <a:chExt cx="1371600" cy="1371600"/>
          </a:xfrm>
          <a:solidFill>
            <a:schemeClr val="bg1"/>
          </a:solidFill>
        </p:grpSpPr>
        <p:sp>
          <p:nvSpPr>
            <p:cNvPr id="217" name="Circle: Hollow 216">
              <a:extLst>
                <a:ext uri="{FF2B5EF4-FFF2-40B4-BE49-F238E27FC236}">
                  <a16:creationId xmlns:a16="http://schemas.microsoft.com/office/drawing/2014/main" id="{118DF913-35A4-454B-A74F-3A68565A12F5}"/>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B47FA397-D65B-4A37-B883-94CEAFE09220}"/>
                </a:ext>
              </a:extLst>
            </p:cNvPr>
            <p:cNvSpPr/>
            <p:nvPr/>
          </p:nvSpPr>
          <p:spPr>
            <a:xfrm>
              <a:off x="3184072" y="1371600"/>
              <a:ext cx="522514" cy="522514"/>
            </a:xfrm>
            <a:prstGeom prst="ellipse">
              <a:avLst/>
            </a:prstGeom>
            <a:grpFill/>
            <a:ln w="12700" cap="flat" cmpd="sng" algn="ctr">
              <a:solidFill>
                <a:srgbClr val="FFD10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B9E209C-665E-4AE9-9B46-14EC38D58CEA}"/>
              </a:ext>
            </a:extLst>
          </p:cNvPr>
          <p:cNvGrpSpPr/>
          <p:nvPr/>
        </p:nvGrpSpPr>
        <p:grpSpPr>
          <a:xfrm>
            <a:off x="5118412" y="3188917"/>
            <a:ext cx="212272" cy="212272"/>
            <a:chOff x="2759529" y="947057"/>
            <a:chExt cx="1371600" cy="1371600"/>
          </a:xfrm>
          <a:solidFill>
            <a:schemeClr val="bg1"/>
          </a:solidFill>
        </p:grpSpPr>
        <p:sp>
          <p:nvSpPr>
            <p:cNvPr id="220" name="Circle: Hollow 219">
              <a:extLst>
                <a:ext uri="{FF2B5EF4-FFF2-40B4-BE49-F238E27FC236}">
                  <a16:creationId xmlns:a16="http://schemas.microsoft.com/office/drawing/2014/main" id="{67261CB5-4D46-437D-A255-7CA1D517AD78}"/>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1" name="Oval 220">
              <a:extLst>
                <a:ext uri="{FF2B5EF4-FFF2-40B4-BE49-F238E27FC236}">
                  <a16:creationId xmlns:a16="http://schemas.microsoft.com/office/drawing/2014/main" id="{427C004A-102A-49E4-AB14-8B0F65D7940A}"/>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C3E8BDE8-A905-4009-823C-3D8345D56FD7}"/>
              </a:ext>
            </a:extLst>
          </p:cNvPr>
          <p:cNvGrpSpPr/>
          <p:nvPr/>
        </p:nvGrpSpPr>
        <p:grpSpPr>
          <a:xfrm>
            <a:off x="5338459" y="2447035"/>
            <a:ext cx="212272" cy="212272"/>
            <a:chOff x="2759529" y="947057"/>
            <a:chExt cx="1371600" cy="1371600"/>
          </a:xfrm>
          <a:solidFill>
            <a:schemeClr val="bg1"/>
          </a:solidFill>
        </p:grpSpPr>
        <p:sp>
          <p:nvSpPr>
            <p:cNvPr id="223" name="Circle: Hollow 222">
              <a:extLst>
                <a:ext uri="{FF2B5EF4-FFF2-40B4-BE49-F238E27FC236}">
                  <a16:creationId xmlns:a16="http://schemas.microsoft.com/office/drawing/2014/main" id="{DFC57FB7-8F48-41C0-993D-289E5090380F}"/>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5E7F3615-BDA8-4AD2-95AD-FCEACF689D21}"/>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 name="Group 224">
            <a:extLst>
              <a:ext uri="{FF2B5EF4-FFF2-40B4-BE49-F238E27FC236}">
                <a16:creationId xmlns:a16="http://schemas.microsoft.com/office/drawing/2014/main" id="{CA170D56-3051-456E-97FF-6D8CA2E31388}"/>
              </a:ext>
            </a:extLst>
          </p:cNvPr>
          <p:cNvGrpSpPr/>
          <p:nvPr/>
        </p:nvGrpSpPr>
        <p:grpSpPr>
          <a:xfrm>
            <a:off x="7810486" y="2447035"/>
            <a:ext cx="212272" cy="212272"/>
            <a:chOff x="2759529" y="947057"/>
            <a:chExt cx="1371600" cy="1371600"/>
          </a:xfrm>
          <a:solidFill>
            <a:schemeClr val="bg1"/>
          </a:solidFill>
        </p:grpSpPr>
        <p:sp>
          <p:nvSpPr>
            <p:cNvPr id="226" name="Circle: Hollow 225">
              <a:extLst>
                <a:ext uri="{FF2B5EF4-FFF2-40B4-BE49-F238E27FC236}">
                  <a16:creationId xmlns:a16="http://schemas.microsoft.com/office/drawing/2014/main" id="{FE7DD131-C6D2-46ED-B0B0-22A415FC65B9}"/>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79A2D2F3-B2EB-401F-BEEA-095690387469}"/>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78D15DC4-9D2E-4066-8C42-4AE73E5133B0}"/>
              </a:ext>
            </a:extLst>
          </p:cNvPr>
          <p:cNvGrpSpPr/>
          <p:nvPr/>
        </p:nvGrpSpPr>
        <p:grpSpPr>
          <a:xfrm>
            <a:off x="5330684" y="3914855"/>
            <a:ext cx="212272" cy="212272"/>
            <a:chOff x="2759529" y="947057"/>
            <a:chExt cx="1371600" cy="1371600"/>
          </a:xfrm>
          <a:solidFill>
            <a:schemeClr val="bg1"/>
          </a:solidFill>
        </p:grpSpPr>
        <p:sp>
          <p:nvSpPr>
            <p:cNvPr id="229" name="Circle: Hollow 228">
              <a:extLst>
                <a:ext uri="{FF2B5EF4-FFF2-40B4-BE49-F238E27FC236}">
                  <a16:creationId xmlns:a16="http://schemas.microsoft.com/office/drawing/2014/main" id="{966A4404-4168-48E5-BA3D-7E9D746F97D7}"/>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50E5EC5-2BE0-45C5-A738-CE0B59B71F69}"/>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 name="Group 230">
            <a:extLst>
              <a:ext uri="{FF2B5EF4-FFF2-40B4-BE49-F238E27FC236}">
                <a16:creationId xmlns:a16="http://schemas.microsoft.com/office/drawing/2014/main" id="{687B87E0-A7DA-471B-AC77-37224E06FF5B}"/>
              </a:ext>
            </a:extLst>
          </p:cNvPr>
          <p:cNvGrpSpPr/>
          <p:nvPr/>
        </p:nvGrpSpPr>
        <p:grpSpPr>
          <a:xfrm>
            <a:off x="7802711" y="3914855"/>
            <a:ext cx="212272" cy="212272"/>
            <a:chOff x="2759529" y="947057"/>
            <a:chExt cx="1371600" cy="1371600"/>
          </a:xfrm>
          <a:solidFill>
            <a:schemeClr val="bg1"/>
          </a:solidFill>
        </p:grpSpPr>
        <p:sp>
          <p:nvSpPr>
            <p:cNvPr id="232" name="Circle: Hollow 231">
              <a:extLst>
                <a:ext uri="{FF2B5EF4-FFF2-40B4-BE49-F238E27FC236}">
                  <a16:creationId xmlns:a16="http://schemas.microsoft.com/office/drawing/2014/main" id="{58F500D6-C1B1-44B1-8ACC-4FF1ACFE2F28}"/>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0088A5E5-5AE1-4389-942F-AABF15E4371A}"/>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583B4810-E248-45CA-A11C-097F3F1AC403}"/>
              </a:ext>
            </a:extLst>
          </p:cNvPr>
          <p:cNvGrpSpPr/>
          <p:nvPr/>
        </p:nvGrpSpPr>
        <p:grpSpPr>
          <a:xfrm>
            <a:off x="8973898" y="1721097"/>
            <a:ext cx="1926771" cy="725938"/>
            <a:chOff x="8410187" y="1855043"/>
            <a:chExt cx="1926771" cy="725938"/>
          </a:xfrm>
          <a:solidFill>
            <a:srgbClr val="002060"/>
          </a:solidFill>
        </p:grpSpPr>
        <p:sp>
          <p:nvSpPr>
            <p:cNvPr id="235" name="Rectangle: Rounded Corners 234">
              <a:extLst>
                <a:ext uri="{FF2B5EF4-FFF2-40B4-BE49-F238E27FC236}">
                  <a16:creationId xmlns:a16="http://schemas.microsoft.com/office/drawing/2014/main" id="{EF158BC7-B1B5-4D78-8227-C4C09B76FBA1}"/>
                </a:ext>
              </a:extLst>
            </p:cNvPr>
            <p:cNvSpPr/>
            <p:nvPr/>
          </p:nvSpPr>
          <p:spPr>
            <a:xfrm>
              <a:off x="8410187" y="1855043"/>
              <a:ext cx="1926771" cy="725938"/>
            </a:xfrm>
            <a:prstGeom prst="roundRect">
              <a:avLst>
                <a:gd name="adj" fmla="val 27507"/>
              </a:avLst>
            </a:prstGeom>
            <a:grpFill/>
            <a:ln w="12700" cap="flat" cmpd="sng" algn="ctr">
              <a:noFill/>
              <a:prstDash val="solid"/>
              <a:miter lim="800000"/>
            </a:ln>
            <a:effectLst>
              <a:outerShdw blurRad="1270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36" name="Straight Connector 235">
              <a:extLst>
                <a:ext uri="{FF2B5EF4-FFF2-40B4-BE49-F238E27FC236}">
                  <a16:creationId xmlns:a16="http://schemas.microsoft.com/office/drawing/2014/main" id="{8843A8F7-BDBD-4F29-9C08-B1D52D65FAE3}"/>
                </a:ext>
              </a:extLst>
            </p:cNvPr>
            <p:cNvCxnSpPr/>
            <p:nvPr/>
          </p:nvCxnSpPr>
          <p:spPr>
            <a:xfrm>
              <a:off x="9768840" y="1970146"/>
              <a:ext cx="0" cy="468042"/>
            </a:xfrm>
            <a:prstGeom prst="line">
              <a:avLst/>
            </a:prstGeom>
            <a:grpFill/>
            <a:ln w="6350" cap="flat" cmpd="sng" algn="ctr">
              <a:solidFill>
                <a:schemeClr val="bg1"/>
              </a:solidFill>
              <a:prstDash val="solid"/>
              <a:miter lim="800000"/>
            </a:ln>
            <a:effectLst/>
          </p:spPr>
        </p:cxnSp>
        <p:sp>
          <p:nvSpPr>
            <p:cNvPr id="239" name="TextBox 238">
              <a:extLst>
                <a:ext uri="{FF2B5EF4-FFF2-40B4-BE49-F238E27FC236}">
                  <a16:creationId xmlns:a16="http://schemas.microsoft.com/office/drawing/2014/main" id="{E41D8DF2-6A85-4EDE-9043-0756AC21A448}"/>
                </a:ext>
              </a:extLst>
            </p:cNvPr>
            <p:cNvSpPr txBox="1"/>
            <p:nvPr/>
          </p:nvSpPr>
          <p:spPr>
            <a:xfrm>
              <a:off x="8564897" y="2045628"/>
              <a:ext cx="1195299" cy="246221"/>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prstClr val="white">
                      <a:lumMod val="85000"/>
                    </a:prstClr>
                  </a:solidFill>
                </a:rPr>
                <a:t>Robot works 24/7</a:t>
              </a:r>
              <a:endParaRPr kumimoji="0" lang="en-US" sz="1000" b="0" i="0" u="none" strike="noStrike" kern="0" cap="none" spc="0" normalizeH="0" baseline="0" noProof="0" dirty="0">
                <a:ln>
                  <a:noFill/>
                </a:ln>
                <a:solidFill>
                  <a:prstClr val="white">
                    <a:lumMod val="85000"/>
                  </a:prstClr>
                </a:solidFill>
                <a:effectLst/>
                <a:uLnTx/>
                <a:uFillTx/>
              </a:endParaRPr>
            </a:p>
          </p:txBody>
        </p:sp>
      </p:grpSp>
      <p:grpSp>
        <p:nvGrpSpPr>
          <p:cNvPr id="240" name="Group 239">
            <a:extLst>
              <a:ext uri="{FF2B5EF4-FFF2-40B4-BE49-F238E27FC236}">
                <a16:creationId xmlns:a16="http://schemas.microsoft.com/office/drawing/2014/main" id="{0944F760-8E69-4B4C-BBCD-DE2BED936282}"/>
              </a:ext>
            </a:extLst>
          </p:cNvPr>
          <p:cNvGrpSpPr/>
          <p:nvPr/>
        </p:nvGrpSpPr>
        <p:grpSpPr>
          <a:xfrm>
            <a:off x="2358592" y="1721097"/>
            <a:ext cx="1926771" cy="725938"/>
            <a:chOff x="1794881" y="1855043"/>
            <a:chExt cx="1926771" cy="725938"/>
          </a:xfrm>
          <a:solidFill>
            <a:srgbClr val="002060"/>
          </a:solidFill>
        </p:grpSpPr>
        <p:sp>
          <p:nvSpPr>
            <p:cNvPr id="241" name="Rectangle: Rounded Corners 240">
              <a:extLst>
                <a:ext uri="{FF2B5EF4-FFF2-40B4-BE49-F238E27FC236}">
                  <a16:creationId xmlns:a16="http://schemas.microsoft.com/office/drawing/2014/main" id="{27222B4D-426B-4D1E-81AA-B02B1792A8A8}"/>
                </a:ext>
              </a:extLst>
            </p:cNvPr>
            <p:cNvSpPr/>
            <p:nvPr/>
          </p:nvSpPr>
          <p:spPr>
            <a:xfrm flipH="1">
              <a:off x="1794881" y="1855043"/>
              <a:ext cx="1926771" cy="725938"/>
            </a:xfrm>
            <a:prstGeom prst="roundRect">
              <a:avLst>
                <a:gd name="adj" fmla="val 27507"/>
              </a:avLst>
            </a:prstGeom>
            <a:grpFill/>
            <a:ln w="12700" cap="flat" cmpd="sng" algn="ctr">
              <a:noFill/>
              <a:prstDash val="solid"/>
              <a:miter lim="800000"/>
            </a:ln>
            <a:effectLst>
              <a:outerShdw blurRad="127000" dist="2540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42" name="Straight Connector 241">
              <a:extLst>
                <a:ext uri="{FF2B5EF4-FFF2-40B4-BE49-F238E27FC236}">
                  <a16:creationId xmlns:a16="http://schemas.microsoft.com/office/drawing/2014/main" id="{1F39BF5D-E968-4207-B557-41F1F2B8E1E9}"/>
                </a:ext>
              </a:extLst>
            </p:cNvPr>
            <p:cNvCxnSpPr/>
            <p:nvPr/>
          </p:nvCxnSpPr>
          <p:spPr>
            <a:xfrm>
              <a:off x="2355894" y="1982345"/>
              <a:ext cx="0" cy="468042"/>
            </a:xfrm>
            <a:prstGeom prst="line">
              <a:avLst/>
            </a:prstGeom>
            <a:grpFill/>
            <a:ln w="6350" cap="flat" cmpd="sng" algn="ctr">
              <a:solidFill>
                <a:schemeClr val="bg1"/>
              </a:solidFill>
              <a:prstDash val="solid"/>
              <a:miter lim="800000"/>
            </a:ln>
            <a:effectLst/>
          </p:spPr>
        </p:cxnSp>
        <p:pic>
          <p:nvPicPr>
            <p:cNvPr id="243" name="Picture 242">
              <a:extLst>
                <a:ext uri="{FF2B5EF4-FFF2-40B4-BE49-F238E27FC236}">
                  <a16:creationId xmlns:a16="http://schemas.microsoft.com/office/drawing/2014/main" id="{9AAA041B-265A-4379-8BFC-5D8E300B5A6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33" r="11470" b="14780"/>
            <a:stretch/>
          </p:blipFill>
          <p:spPr>
            <a:xfrm>
              <a:off x="1850015" y="1991811"/>
              <a:ext cx="406088" cy="452395"/>
            </a:xfrm>
            <a:prstGeom prst="rect">
              <a:avLst/>
            </a:prstGeom>
            <a:grpFill/>
          </p:spPr>
        </p:pic>
        <p:sp>
          <p:nvSpPr>
            <p:cNvPr id="245" name="TextBox 244">
              <a:extLst>
                <a:ext uri="{FF2B5EF4-FFF2-40B4-BE49-F238E27FC236}">
                  <a16:creationId xmlns:a16="http://schemas.microsoft.com/office/drawing/2014/main" id="{FE6EFC9A-C3C1-4B5A-A726-76131AEC95AA}"/>
                </a:ext>
              </a:extLst>
            </p:cNvPr>
            <p:cNvSpPr txBox="1"/>
            <p:nvPr/>
          </p:nvSpPr>
          <p:spPr>
            <a:xfrm>
              <a:off x="2388153" y="1927791"/>
              <a:ext cx="1234059"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lumMod val="85000"/>
                    </a:prstClr>
                  </a:solidFill>
                  <a:effectLst/>
                  <a:uLnTx/>
                  <a:uFillTx/>
                </a:rPr>
                <a:t>The growth of productivity by 4-6 times</a:t>
              </a:r>
            </a:p>
          </p:txBody>
        </p:sp>
      </p:grpSp>
      <p:grpSp>
        <p:nvGrpSpPr>
          <p:cNvPr id="246" name="Group 245">
            <a:extLst>
              <a:ext uri="{FF2B5EF4-FFF2-40B4-BE49-F238E27FC236}">
                <a16:creationId xmlns:a16="http://schemas.microsoft.com/office/drawing/2014/main" id="{CC6182A4-20BF-4D58-9381-0574F8A08D84}"/>
              </a:ext>
            </a:extLst>
          </p:cNvPr>
          <p:cNvGrpSpPr/>
          <p:nvPr/>
        </p:nvGrpSpPr>
        <p:grpSpPr>
          <a:xfrm>
            <a:off x="1573363" y="2895685"/>
            <a:ext cx="1926771" cy="725938"/>
            <a:chOff x="972924" y="3020796"/>
            <a:chExt cx="1926771" cy="725938"/>
          </a:xfrm>
          <a:solidFill>
            <a:srgbClr val="002060"/>
          </a:solidFill>
        </p:grpSpPr>
        <p:sp>
          <p:nvSpPr>
            <p:cNvPr id="247" name="Rectangle: Rounded Corners 246">
              <a:extLst>
                <a:ext uri="{FF2B5EF4-FFF2-40B4-BE49-F238E27FC236}">
                  <a16:creationId xmlns:a16="http://schemas.microsoft.com/office/drawing/2014/main" id="{798C611F-B5B6-4434-975F-C6D0548C10F8}"/>
                </a:ext>
              </a:extLst>
            </p:cNvPr>
            <p:cNvSpPr/>
            <p:nvPr/>
          </p:nvSpPr>
          <p:spPr>
            <a:xfrm flipH="1">
              <a:off x="972924" y="3020796"/>
              <a:ext cx="1926771" cy="725938"/>
            </a:xfrm>
            <a:prstGeom prst="roundRect">
              <a:avLst>
                <a:gd name="adj" fmla="val 27507"/>
              </a:avLst>
            </a:prstGeom>
            <a:grpFill/>
            <a:ln w="12700" cap="flat" cmpd="sng" algn="ctr">
              <a:noFill/>
              <a:prstDash val="solid"/>
              <a:miter lim="800000"/>
            </a:ln>
            <a:effectLst>
              <a:outerShdw blurRad="127000" dist="2540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48" name="Straight Connector 247">
              <a:extLst>
                <a:ext uri="{FF2B5EF4-FFF2-40B4-BE49-F238E27FC236}">
                  <a16:creationId xmlns:a16="http://schemas.microsoft.com/office/drawing/2014/main" id="{DD1E1FFC-9F05-47F9-9799-785D06CA1C63}"/>
                </a:ext>
              </a:extLst>
            </p:cNvPr>
            <p:cNvCxnSpPr/>
            <p:nvPr/>
          </p:nvCxnSpPr>
          <p:spPr>
            <a:xfrm>
              <a:off x="1611566" y="3183024"/>
              <a:ext cx="0" cy="468042"/>
            </a:xfrm>
            <a:prstGeom prst="line">
              <a:avLst/>
            </a:prstGeom>
            <a:grpFill/>
            <a:ln w="6350" cap="flat" cmpd="sng" algn="ctr">
              <a:solidFill>
                <a:schemeClr val="bg1"/>
              </a:solidFill>
              <a:prstDash val="solid"/>
              <a:miter lim="800000"/>
            </a:ln>
            <a:effectLst/>
          </p:spPr>
        </p:cxnSp>
        <p:sp>
          <p:nvSpPr>
            <p:cNvPr id="251" name="TextBox 250">
              <a:extLst>
                <a:ext uri="{FF2B5EF4-FFF2-40B4-BE49-F238E27FC236}">
                  <a16:creationId xmlns:a16="http://schemas.microsoft.com/office/drawing/2014/main" id="{BDCE3F9E-F6D8-4BC9-8BF6-6A2993CA31EE}"/>
                </a:ext>
              </a:extLst>
            </p:cNvPr>
            <p:cNvSpPr txBox="1"/>
            <p:nvPr/>
          </p:nvSpPr>
          <p:spPr>
            <a:xfrm>
              <a:off x="1706273" y="3152344"/>
              <a:ext cx="1099660"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prstClr val="white">
                      <a:lumMod val="85000"/>
                    </a:prstClr>
                  </a:solidFill>
                </a:rPr>
                <a:t>Return on investment within 1 year</a:t>
              </a:r>
              <a:endParaRPr kumimoji="0" lang="en-US" sz="1000" b="0" i="0" u="none" strike="noStrike" kern="0" cap="none" spc="0" normalizeH="0" baseline="0" noProof="0" dirty="0">
                <a:ln>
                  <a:noFill/>
                </a:ln>
                <a:solidFill>
                  <a:prstClr val="white">
                    <a:lumMod val="85000"/>
                  </a:prstClr>
                </a:solidFill>
                <a:effectLst/>
                <a:uLnTx/>
                <a:uFillTx/>
              </a:endParaRPr>
            </a:p>
          </p:txBody>
        </p:sp>
      </p:grpSp>
      <p:grpSp>
        <p:nvGrpSpPr>
          <p:cNvPr id="252" name="Group 251">
            <a:extLst>
              <a:ext uri="{FF2B5EF4-FFF2-40B4-BE49-F238E27FC236}">
                <a16:creationId xmlns:a16="http://schemas.microsoft.com/office/drawing/2014/main" id="{FE1AAF91-4BE7-4760-A2A5-954DB513851B}"/>
              </a:ext>
            </a:extLst>
          </p:cNvPr>
          <p:cNvGrpSpPr/>
          <p:nvPr/>
        </p:nvGrpSpPr>
        <p:grpSpPr>
          <a:xfrm>
            <a:off x="2350012" y="4183504"/>
            <a:ext cx="1926771" cy="725938"/>
            <a:chOff x="1794881" y="4317450"/>
            <a:chExt cx="1926771" cy="725938"/>
          </a:xfrm>
          <a:solidFill>
            <a:srgbClr val="002060"/>
          </a:solidFill>
        </p:grpSpPr>
        <p:sp>
          <p:nvSpPr>
            <p:cNvPr id="253" name="Rectangle: Rounded Corners 252">
              <a:extLst>
                <a:ext uri="{FF2B5EF4-FFF2-40B4-BE49-F238E27FC236}">
                  <a16:creationId xmlns:a16="http://schemas.microsoft.com/office/drawing/2014/main" id="{8EBE7C36-7655-41E8-9D7F-6F92713095B7}"/>
                </a:ext>
              </a:extLst>
            </p:cNvPr>
            <p:cNvSpPr/>
            <p:nvPr/>
          </p:nvSpPr>
          <p:spPr>
            <a:xfrm flipH="1">
              <a:off x="1794881" y="4317450"/>
              <a:ext cx="1926771" cy="725938"/>
            </a:xfrm>
            <a:prstGeom prst="roundRect">
              <a:avLst>
                <a:gd name="adj" fmla="val 27507"/>
              </a:avLst>
            </a:prstGeom>
            <a:grpFill/>
            <a:ln w="12700" cap="flat" cmpd="sng" algn="ctr">
              <a:noFill/>
              <a:prstDash val="solid"/>
              <a:miter lim="800000"/>
            </a:ln>
            <a:effectLst>
              <a:outerShdw blurRad="127000" dist="2540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54" name="Straight Connector 253">
              <a:extLst>
                <a:ext uri="{FF2B5EF4-FFF2-40B4-BE49-F238E27FC236}">
                  <a16:creationId xmlns:a16="http://schemas.microsoft.com/office/drawing/2014/main" id="{949C52DF-9509-4C41-9C81-224BDE32B9FB}"/>
                </a:ext>
              </a:extLst>
            </p:cNvPr>
            <p:cNvCxnSpPr/>
            <p:nvPr/>
          </p:nvCxnSpPr>
          <p:spPr>
            <a:xfrm>
              <a:off x="2318075" y="4447305"/>
              <a:ext cx="0" cy="468042"/>
            </a:xfrm>
            <a:prstGeom prst="line">
              <a:avLst/>
            </a:prstGeom>
            <a:grpFill/>
            <a:ln w="6350" cap="flat" cmpd="sng" algn="ctr">
              <a:solidFill>
                <a:schemeClr val="bg1"/>
              </a:solidFill>
              <a:prstDash val="solid"/>
              <a:miter lim="800000"/>
            </a:ln>
            <a:effectLst/>
          </p:spPr>
        </p:cxnSp>
        <p:sp>
          <p:nvSpPr>
            <p:cNvPr id="257" name="TextBox 256">
              <a:extLst>
                <a:ext uri="{FF2B5EF4-FFF2-40B4-BE49-F238E27FC236}">
                  <a16:creationId xmlns:a16="http://schemas.microsoft.com/office/drawing/2014/main" id="{8B19B87D-BED7-4BEC-89A0-0D5A81BF22AE}"/>
                </a:ext>
              </a:extLst>
            </p:cNvPr>
            <p:cNvSpPr txBox="1"/>
            <p:nvPr/>
          </p:nvSpPr>
          <p:spPr>
            <a:xfrm>
              <a:off x="2368588" y="4410671"/>
              <a:ext cx="1099660"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prstClr val="white">
                      <a:lumMod val="85000"/>
                    </a:prstClr>
                  </a:solidFill>
                </a:rPr>
                <a:t>No need to change the IT architecture</a:t>
              </a:r>
              <a:endParaRPr kumimoji="0" lang="en-US" sz="1000" b="0" i="0" u="none" strike="noStrike" kern="0" cap="none" spc="0" normalizeH="0" baseline="0" noProof="0" dirty="0">
                <a:ln>
                  <a:noFill/>
                </a:ln>
                <a:solidFill>
                  <a:prstClr val="white">
                    <a:lumMod val="85000"/>
                  </a:prstClr>
                </a:solidFill>
                <a:effectLst/>
                <a:uLnTx/>
                <a:uFillTx/>
              </a:endParaRPr>
            </a:p>
          </p:txBody>
        </p:sp>
      </p:grpSp>
      <p:grpSp>
        <p:nvGrpSpPr>
          <p:cNvPr id="258" name="Group 257">
            <a:extLst>
              <a:ext uri="{FF2B5EF4-FFF2-40B4-BE49-F238E27FC236}">
                <a16:creationId xmlns:a16="http://schemas.microsoft.com/office/drawing/2014/main" id="{46666E3D-2F30-4E5F-ADBD-A254E3A95AC5}"/>
              </a:ext>
            </a:extLst>
          </p:cNvPr>
          <p:cNvGrpSpPr/>
          <p:nvPr/>
        </p:nvGrpSpPr>
        <p:grpSpPr>
          <a:xfrm>
            <a:off x="9714126" y="2932085"/>
            <a:ext cx="1926771" cy="725938"/>
            <a:chOff x="9150415" y="3066031"/>
            <a:chExt cx="1926771" cy="725938"/>
          </a:xfrm>
          <a:solidFill>
            <a:srgbClr val="002060"/>
          </a:solidFill>
        </p:grpSpPr>
        <p:sp>
          <p:nvSpPr>
            <p:cNvPr id="259" name="Rectangle: Rounded Corners 258">
              <a:extLst>
                <a:ext uri="{FF2B5EF4-FFF2-40B4-BE49-F238E27FC236}">
                  <a16:creationId xmlns:a16="http://schemas.microsoft.com/office/drawing/2014/main" id="{2FDC388A-E80E-442E-A139-D517075A4BBE}"/>
                </a:ext>
              </a:extLst>
            </p:cNvPr>
            <p:cNvSpPr/>
            <p:nvPr/>
          </p:nvSpPr>
          <p:spPr>
            <a:xfrm>
              <a:off x="9150415" y="3066031"/>
              <a:ext cx="1926771" cy="725938"/>
            </a:xfrm>
            <a:prstGeom prst="roundRect">
              <a:avLst>
                <a:gd name="adj" fmla="val 27507"/>
              </a:avLst>
            </a:prstGeom>
            <a:grpFill/>
            <a:ln w="12700" cap="flat" cmpd="sng" algn="ctr">
              <a:noFill/>
              <a:prstDash val="solid"/>
              <a:miter lim="800000"/>
            </a:ln>
            <a:effectLst>
              <a:outerShdw blurRad="127000" dist="2540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0" name="Straight Connector 259">
              <a:extLst>
                <a:ext uri="{FF2B5EF4-FFF2-40B4-BE49-F238E27FC236}">
                  <a16:creationId xmlns:a16="http://schemas.microsoft.com/office/drawing/2014/main" id="{4C333C71-B042-488E-A030-09CBAD202354}"/>
                </a:ext>
              </a:extLst>
            </p:cNvPr>
            <p:cNvCxnSpPr/>
            <p:nvPr/>
          </p:nvCxnSpPr>
          <p:spPr>
            <a:xfrm>
              <a:off x="10502086" y="3183337"/>
              <a:ext cx="0" cy="468042"/>
            </a:xfrm>
            <a:prstGeom prst="line">
              <a:avLst/>
            </a:prstGeom>
            <a:grpFill/>
            <a:ln w="6350" cap="flat" cmpd="sng" algn="ctr">
              <a:solidFill>
                <a:schemeClr val="bg1"/>
              </a:solidFill>
              <a:prstDash val="solid"/>
              <a:miter lim="800000"/>
            </a:ln>
            <a:effectLst/>
          </p:spPr>
        </p:cxnSp>
        <p:sp>
          <p:nvSpPr>
            <p:cNvPr id="263" name="TextBox 262">
              <a:extLst>
                <a:ext uri="{FF2B5EF4-FFF2-40B4-BE49-F238E27FC236}">
                  <a16:creationId xmlns:a16="http://schemas.microsoft.com/office/drawing/2014/main" id="{30C50A88-54AC-4B17-8FBA-C964251863B9}"/>
                </a:ext>
              </a:extLst>
            </p:cNvPr>
            <p:cNvSpPr txBox="1"/>
            <p:nvPr/>
          </p:nvSpPr>
          <p:spPr>
            <a:xfrm>
              <a:off x="9313994" y="3228943"/>
              <a:ext cx="1099660" cy="400110"/>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lumMod val="85000"/>
                    </a:prstClr>
                  </a:solidFill>
                  <a:effectLst/>
                  <a:uLnTx/>
                  <a:uFillTx/>
                </a:rPr>
                <a:t>Cost per period is 1/3 of  employee</a:t>
              </a:r>
            </a:p>
          </p:txBody>
        </p:sp>
      </p:grpSp>
      <p:grpSp>
        <p:nvGrpSpPr>
          <p:cNvPr id="264" name="Group 263">
            <a:extLst>
              <a:ext uri="{FF2B5EF4-FFF2-40B4-BE49-F238E27FC236}">
                <a16:creationId xmlns:a16="http://schemas.microsoft.com/office/drawing/2014/main" id="{5ED05A47-4215-462D-8593-2662E6617D09}"/>
              </a:ext>
            </a:extLst>
          </p:cNvPr>
          <p:cNvGrpSpPr/>
          <p:nvPr/>
        </p:nvGrpSpPr>
        <p:grpSpPr>
          <a:xfrm>
            <a:off x="8946327" y="4151431"/>
            <a:ext cx="1926771" cy="725938"/>
            <a:chOff x="8410187" y="4277020"/>
            <a:chExt cx="1926771" cy="725938"/>
          </a:xfrm>
          <a:solidFill>
            <a:srgbClr val="002060"/>
          </a:solidFill>
        </p:grpSpPr>
        <p:sp>
          <p:nvSpPr>
            <p:cNvPr id="265" name="Rectangle: Rounded Corners 264">
              <a:extLst>
                <a:ext uri="{FF2B5EF4-FFF2-40B4-BE49-F238E27FC236}">
                  <a16:creationId xmlns:a16="http://schemas.microsoft.com/office/drawing/2014/main" id="{15438D0A-8EC7-4C4F-B0FA-D0739C508B24}"/>
                </a:ext>
              </a:extLst>
            </p:cNvPr>
            <p:cNvSpPr/>
            <p:nvPr/>
          </p:nvSpPr>
          <p:spPr>
            <a:xfrm>
              <a:off x="8410187" y="4277020"/>
              <a:ext cx="1926771" cy="725938"/>
            </a:xfrm>
            <a:prstGeom prst="roundRect">
              <a:avLst>
                <a:gd name="adj" fmla="val 27507"/>
              </a:avLst>
            </a:prstGeom>
            <a:grpFill/>
            <a:ln w="12700" cap="flat" cmpd="sng" algn="ctr">
              <a:noFill/>
              <a:prstDash val="solid"/>
              <a:miter lim="800000"/>
            </a:ln>
            <a:effectLst>
              <a:outerShdw blurRad="127000" dist="2540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66" name="Straight Connector 265">
              <a:extLst>
                <a:ext uri="{FF2B5EF4-FFF2-40B4-BE49-F238E27FC236}">
                  <a16:creationId xmlns:a16="http://schemas.microsoft.com/office/drawing/2014/main" id="{D28DC9E2-2C16-4806-B4A4-0C8E3A87BFCC}"/>
                </a:ext>
              </a:extLst>
            </p:cNvPr>
            <p:cNvCxnSpPr/>
            <p:nvPr/>
          </p:nvCxnSpPr>
          <p:spPr>
            <a:xfrm>
              <a:off x="9722834" y="4442231"/>
              <a:ext cx="0" cy="468042"/>
            </a:xfrm>
            <a:prstGeom prst="line">
              <a:avLst/>
            </a:prstGeom>
            <a:grpFill/>
            <a:ln w="6350" cap="flat" cmpd="sng" algn="ctr">
              <a:solidFill>
                <a:schemeClr val="bg1"/>
              </a:solidFill>
              <a:prstDash val="solid"/>
              <a:miter lim="800000"/>
            </a:ln>
            <a:effectLst/>
          </p:spPr>
        </p:cxnSp>
        <p:pic>
          <p:nvPicPr>
            <p:cNvPr id="267" name="Picture 266">
              <a:extLst>
                <a:ext uri="{FF2B5EF4-FFF2-40B4-BE49-F238E27FC236}">
                  <a16:creationId xmlns:a16="http://schemas.microsoft.com/office/drawing/2014/main" id="{693B6B92-89C0-4181-ADF7-E47332D4154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8767" t="11708" r="14875" b="23451"/>
            <a:stretch/>
          </p:blipFill>
          <p:spPr>
            <a:xfrm>
              <a:off x="9817047" y="4400893"/>
              <a:ext cx="431149" cy="421294"/>
            </a:xfrm>
            <a:prstGeom prst="rect">
              <a:avLst/>
            </a:prstGeom>
            <a:grpFill/>
          </p:spPr>
        </p:pic>
        <p:sp>
          <p:nvSpPr>
            <p:cNvPr id="269" name="TextBox 268">
              <a:extLst>
                <a:ext uri="{FF2B5EF4-FFF2-40B4-BE49-F238E27FC236}">
                  <a16:creationId xmlns:a16="http://schemas.microsoft.com/office/drawing/2014/main" id="{DD35EC0D-E3CD-4A18-AAD9-67F1488A3459}"/>
                </a:ext>
              </a:extLst>
            </p:cNvPr>
            <p:cNvSpPr txBox="1"/>
            <p:nvPr/>
          </p:nvSpPr>
          <p:spPr>
            <a:xfrm>
              <a:off x="8548724" y="4368790"/>
              <a:ext cx="1099660"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lumMod val="85000"/>
                    </a:prstClr>
                  </a:solidFill>
                  <a:effectLst/>
                  <a:uLnTx/>
                  <a:uFillTx/>
                </a:rPr>
                <a:t>Elimination of errors and human factors</a:t>
              </a:r>
            </a:p>
          </p:txBody>
        </p:sp>
      </p:grpSp>
      <p:grpSp>
        <p:nvGrpSpPr>
          <p:cNvPr id="270" name="Group 269">
            <a:extLst>
              <a:ext uri="{FF2B5EF4-FFF2-40B4-BE49-F238E27FC236}">
                <a16:creationId xmlns:a16="http://schemas.microsoft.com/office/drawing/2014/main" id="{F5BD4CEF-5921-4A3B-81D0-1C7A223EB56A}"/>
              </a:ext>
            </a:extLst>
          </p:cNvPr>
          <p:cNvGrpSpPr/>
          <p:nvPr/>
        </p:nvGrpSpPr>
        <p:grpSpPr>
          <a:xfrm>
            <a:off x="8867762" y="2018360"/>
            <a:ext cx="212272" cy="212272"/>
            <a:chOff x="2759529" y="947057"/>
            <a:chExt cx="1371600" cy="1371600"/>
          </a:xfrm>
          <a:solidFill>
            <a:schemeClr val="bg1"/>
          </a:solidFill>
        </p:grpSpPr>
        <p:sp>
          <p:nvSpPr>
            <p:cNvPr id="271" name="Circle: Hollow 270">
              <a:extLst>
                <a:ext uri="{FF2B5EF4-FFF2-40B4-BE49-F238E27FC236}">
                  <a16:creationId xmlns:a16="http://schemas.microsoft.com/office/drawing/2014/main" id="{7CA14067-84A6-43CA-9BF8-EDFBADFEE78A}"/>
                </a:ext>
              </a:extLst>
            </p:cNvPr>
            <p:cNvSpPr/>
            <p:nvPr/>
          </p:nvSpPr>
          <p:spPr>
            <a:xfrm>
              <a:off x="2759529" y="947057"/>
              <a:ext cx="1371600" cy="1371600"/>
            </a:xfrm>
            <a:prstGeom prst="donut">
              <a:avLst>
                <a:gd name="adj" fmla="val 19048"/>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364C26F0-41E7-4060-824D-E540F5383BED}"/>
                </a:ext>
              </a:extLst>
            </p:cNvPr>
            <p:cNvSpPr/>
            <p:nvPr/>
          </p:nvSpPr>
          <p:spPr>
            <a:xfrm>
              <a:off x="3184072" y="1371600"/>
              <a:ext cx="522514" cy="522514"/>
            </a:xfrm>
            <a:prstGeom prst="ellipse">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EF4C0E2-9A03-477E-94E3-2CC234808A1C}"/>
              </a:ext>
            </a:extLst>
          </p:cNvPr>
          <p:cNvGrpSpPr/>
          <p:nvPr/>
        </p:nvGrpSpPr>
        <p:grpSpPr>
          <a:xfrm>
            <a:off x="9607990" y="3197082"/>
            <a:ext cx="212272" cy="212272"/>
            <a:chOff x="2759529" y="947057"/>
            <a:chExt cx="1371600" cy="1371600"/>
          </a:xfrm>
          <a:solidFill>
            <a:schemeClr val="bg1"/>
          </a:solidFill>
        </p:grpSpPr>
        <p:sp>
          <p:nvSpPr>
            <p:cNvPr id="274" name="Circle: Hollow 273">
              <a:extLst>
                <a:ext uri="{FF2B5EF4-FFF2-40B4-BE49-F238E27FC236}">
                  <a16:creationId xmlns:a16="http://schemas.microsoft.com/office/drawing/2014/main" id="{20C6B770-2AF5-4588-A90B-292A341363D0}"/>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5" name="Oval 274">
              <a:extLst>
                <a:ext uri="{FF2B5EF4-FFF2-40B4-BE49-F238E27FC236}">
                  <a16:creationId xmlns:a16="http://schemas.microsoft.com/office/drawing/2014/main" id="{EFD56650-B45D-4F83-B4D5-EC6463EADCE0}"/>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76" name="Group 275">
            <a:extLst>
              <a:ext uri="{FF2B5EF4-FFF2-40B4-BE49-F238E27FC236}">
                <a16:creationId xmlns:a16="http://schemas.microsoft.com/office/drawing/2014/main" id="{2C85D41A-1331-4F9D-80A0-0341B9DFCDD0}"/>
              </a:ext>
            </a:extLst>
          </p:cNvPr>
          <p:cNvGrpSpPr/>
          <p:nvPr/>
        </p:nvGrpSpPr>
        <p:grpSpPr>
          <a:xfrm>
            <a:off x="8866402" y="4399907"/>
            <a:ext cx="212272" cy="212272"/>
            <a:chOff x="2759529" y="947057"/>
            <a:chExt cx="1371600" cy="1371600"/>
          </a:xfrm>
          <a:solidFill>
            <a:schemeClr val="bg1"/>
          </a:solidFill>
        </p:grpSpPr>
        <p:sp>
          <p:nvSpPr>
            <p:cNvPr id="277" name="Circle: Hollow 276">
              <a:extLst>
                <a:ext uri="{FF2B5EF4-FFF2-40B4-BE49-F238E27FC236}">
                  <a16:creationId xmlns:a16="http://schemas.microsoft.com/office/drawing/2014/main" id="{CC2C1CA3-0AFF-4866-B360-F06237B14C97}"/>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8" name="Oval 277">
              <a:extLst>
                <a:ext uri="{FF2B5EF4-FFF2-40B4-BE49-F238E27FC236}">
                  <a16:creationId xmlns:a16="http://schemas.microsoft.com/office/drawing/2014/main" id="{FA346C47-9D41-4317-9A7A-91081EF0507F}"/>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79" name="Group 278">
            <a:extLst>
              <a:ext uri="{FF2B5EF4-FFF2-40B4-BE49-F238E27FC236}">
                <a16:creationId xmlns:a16="http://schemas.microsoft.com/office/drawing/2014/main" id="{E9B5B91B-B831-4380-B633-4A25322EBF41}"/>
              </a:ext>
            </a:extLst>
          </p:cNvPr>
          <p:cNvGrpSpPr/>
          <p:nvPr/>
        </p:nvGrpSpPr>
        <p:grpSpPr>
          <a:xfrm>
            <a:off x="3491386" y="3188916"/>
            <a:ext cx="212272" cy="212272"/>
            <a:chOff x="2759529" y="947057"/>
            <a:chExt cx="1371600" cy="1371600"/>
          </a:xfrm>
          <a:solidFill>
            <a:schemeClr val="bg1"/>
          </a:solidFill>
        </p:grpSpPr>
        <p:sp>
          <p:nvSpPr>
            <p:cNvPr id="280" name="Circle: Hollow 279">
              <a:extLst>
                <a:ext uri="{FF2B5EF4-FFF2-40B4-BE49-F238E27FC236}">
                  <a16:creationId xmlns:a16="http://schemas.microsoft.com/office/drawing/2014/main" id="{2610698C-95EB-4774-A0E8-290FD21CB72B}"/>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1" name="Oval 280">
              <a:extLst>
                <a:ext uri="{FF2B5EF4-FFF2-40B4-BE49-F238E27FC236}">
                  <a16:creationId xmlns:a16="http://schemas.microsoft.com/office/drawing/2014/main" id="{05FA6563-130B-487A-9F5C-CA0043621DEB}"/>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A6E108EB-2965-4269-9ACF-CA52511D2535}"/>
              </a:ext>
            </a:extLst>
          </p:cNvPr>
          <p:cNvGrpSpPr/>
          <p:nvPr/>
        </p:nvGrpSpPr>
        <p:grpSpPr>
          <a:xfrm>
            <a:off x="4179811" y="4440337"/>
            <a:ext cx="212272" cy="212272"/>
            <a:chOff x="2759529" y="947057"/>
            <a:chExt cx="1371600" cy="1371600"/>
          </a:xfrm>
          <a:solidFill>
            <a:schemeClr val="bg1"/>
          </a:solidFill>
        </p:grpSpPr>
        <p:sp>
          <p:nvSpPr>
            <p:cNvPr id="283" name="Circle: Hollow 282">
              <a:extLst>
                <a:ext uri="{FF2B5EF4-FFF2-40B4-BE49-F238E27FC236}">
                  <a16:creationId xmlns:a16="http://schemas.microsoft.com/office/drawing/2014/main" id="{8379E504-6B2C-49BD-834D-228934462BD0}"/>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621ADF93-8240-4A25-B560-367F8E0D49C6}"/>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57AE3318-79C0-4B55-A9DC-89D7A46F4AC6}"/>
              </a:ext>
            </a:extLst>
          </p:cNvPr>
          <p:cNvGrpSpPr/>
          <p:nvPr/>
        </p:nvGrpSpPr>
        <p:grpSpPr>
          <a:xfrm>
            <a:off x="4212079" y="2018360"/>
            <a:ext cx="212272" cy="212272"/>
            <a:chOff x="2759529" y="947057"/>
            <a:chExt cx="1371600" cy="1371600"/>
          </a:xfrm>
          <a:solidFill>
            <a:schemeClr val="bg1"/>
          </a:solidFill>
        </p:grpSpPr>
        <p:sp>
          <p:nvSpPr>
            <p:cNvPr id="286" name="Circle: Hollow 285">
              <a:extLst>
                <a:ext uri="{FF2B5EF4-FFF2-40B4-BE49-F238E27FC236}">
                  <a16:creationId xmlns:a16="http://schemas.microsoft.com/office/drawing/2014/main" id="{C7A9F6DC-F4B9-47D9-9DF0-F33F40CDBECA}"/>
                </a:ext>
              </a:extLst>
            </p:cNvPr>
            <p:cNvSpPr/>
            <p:nvPr/>
          </p:nvSpPr>
          <p:spPr>
            <a:xfrm>
              <a:off x="2759529" y="947057"/>
              <a:ext cx="1371600" cy="1371600"/>
            </a:xfrm>
            <a:prstGeom prst="donut">
              <a:avLst>
                <a:gd name="adj" fmla="val 1904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E0CC68A1-E8C1-47DC-903D-88FD87AAB85F}"/>
                </a:ext>
              </a:extLst>
            </p:cNvPr>
            <p:cNvSpPr/>
            <p:nvPr/>
          </p:nvSpPr>
          <p:spPr>
            <a:xfrm>
              <a:off x="3184072" y="1371600"/>
              <a:ext cx="522514" cy="522514"/>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88" name="Straight Connector 287">
            <a:extLst>
              <a:ext uri="{FF2B5EF4-FFF2-40B4-BE49-F238E27FC236}">
                <a16:creationId xmlns:a16="http://schemas.microsoft.com/office/drawing/2014/main" id="{02046673-2594-43AA-9922-DD40DFA9F69F}"/>
              </a:ext>
            </a:extLst>
          </p:cNvPr>
          <p:cNvCxnSpPr>
            <a:stCxn id="217" idx="6"/>
            <a:endCxn id="275" idx="2"/>
          </p:cNvCxnSpPr>
          <p:nvPr/>
        </p:nvCxnSpPr>
        <p:spPr>
          <a:xfrm>
            <a:off x="8193236" y="3295054"/>
            <a:ext cx="1480457" cy="8164"/>
          </a:xfrm>
          <a:prstGeom prst="line">
            <a:avLst/>
          </a:prstGeom>
          <a:noFill/>
          <a:ln w="6350" cap="flat" cmpd="sng" algn="ctr">
            <a:solidFill>
              <a:schemeClr val="bg1"/>
            </a:solidFill>
            <a:prstDash val="solid"/>
            <a:miter lim="800000"/>
          </a:ln>
          <a:effectLst/>
        </p:spPr>
      </p:cxnSp>
      <p:cxnSp>
        <p:nvCxnSpPr>
          <p:cNvPr id="289" name="Straight Connector 288">
            <a:extLst>
              <a:ext uri="{FF2B5EF4-FFF2-40B4-BE49-F238E27FC236}">
                <a16:creationId xmlns:a16="http://schemas.microsoft.com/office/drawing/2014/main" id="{50B9F090-F6E6-4C6D-B7CE-515764B0328E}"/>
              </a:ext>
            </a:extLst>
          </p:cNvPr>
          <p:cNvCxnSpPr>
            <a:cxnSpLocks/>
            <a:stCxn id="232" idx="5"/>
            <a:endCxn id="277" idx="2"/>
          </p:cNvCxnSpPr>
          <p:nvPr/>
        </p:nvCxnSpPr>
        <p:spPr>
          <a:xfrm>
            <a:off x="7983896" y="4096040"/>
            <a:ext cx="882506" cy="410003"/>
          </a:xfrm>
          <a:prstGeom prst="line">
            <a:avLst/>
          </a:prstGeom>
          <a:noFill/>
          <a:ln w="6350" cap="flat" cmpd="sng" algn="ctr">
            <a:solidFill>
              <a:schemeClr val="bg1"/>
            </a:solidFill>
            <a:prstDash val="solid"/>
            <a:miter lim="800000"/>
          </a:ln>
          <a:effectLst/>
        </p:spPr>
      </p:cxnSp>
      <p:cxnSp>
        <p:nvCxnSpPr>
          <p:cNvPr id="290" name="Straight Connector 289">
            <a:extLst>
              <a:ext uri="{FF2B5EF4-FFF2-40B4-BE49-F238E27FC236}">
                <a16:creationId xmlns:a16="http://schemas.microsoft.com/office/drawing/2014/main" id="{256E9BE4-6CFA-4A03-A5A3-9AFDB16FB0EF}"/>
              </a:ext>
            </a:extLst>
          </p:cNvPr>
          <p:cNvCxnSpPr>
            <a:cxnSpLocks/>
            <a:stCxn id="227" idx="6"/>
            <a:endCxn id="272" idx="2"/>
          </p:cNvCxnSpPr>
          <p:nvPr/>
        </p:nvCxnSpPr>
        <p:spPr>
          <a:xfrm flipV="1">
            <a:off x="7957054" y="2124496"/>
            <a:ext cx="976411" cy="428675"/>
          </a:xfrm>
          <a:prstGeom prst="line">
            <a:avLst/>
          </a:prstGeom>
          <a:noFill/>
          <a:ln w="6350" cap="flat" cmpd="sng" algn="ctr">
            <a:solidFill>
              <a:schemeClr val="bg1"/>
            </a:solidFill>
            <a:prstDash val="solid"/>
            <a:miter lim="800000"/>
          </a:ln>
          <a:effectLst/>
        </p:spPr>
      </p:cxnSp>
      <p:cxnSp>
        <p:nvCxnSpPr>
          <p:cNvPr id="291" name="Straight Connector 290">
            <a:extLst>
              <a:ext uri="{FF2B5EF4-FFF2-40B4-BE49-F238E27FC236}">
                <a16:creationId xmlns:a16="http://schemas.microsoft.com/office/drawing/2014/main" id="{AB094C80-759E-4DEB-9869-5AB1EACC40C4}"/>
              </a:ext>
            </a:extLst>
          </p:cNvPr>
          <p:cNvCxnSpPr>
            <a:cxnSpLocks/>
            <a:endCxn id="286" idx="6"/>
          </p:cNvCxnSpPr>
          <p:nvPr/>
        </p:nvCxnSpPr>
        <p:spPr>
          <a:xfrm flipH="1" flipV="1">
            <a:off x="4424351" y="2124496"/>
            <a:ext cx="936024" cy="362969"/>
          </a:xfrm>
          <a:prstGeom prst="line">
            <a:avLst/>
          </a:prstGeom>
          <a:noFill/>
          <a:ln w="6350" cap="flat" cmpd="sng" algn="ctr">
            <a:solidFill>
              <a:schemeClr val="bg1"/>
            </a:solidFill>
            <a:prstDash val="solid"/>
            <a:miter lim="800000"/>
          </a:ln>
          <a:effectLst/>
        </p:spPr>
      </p:cxnSp>
      <p:cxnSp>
        <p:nvCxnSpPr>
          <p:cNvPr id="292" name="Straight Connector 291">
            <a:extLst>
              <a:ext uri="{FF2B5EF4-FFF2-40B4-BE49-F238E27FC236}">
                <a16:creationId xmlns:a16="http://schemas.microsoft.com/office/drawing/2014/main" id="{FA18BB0E-3D71-4E5F-8F22-B5C2EB92E1CA}"/>
              </a:ext>
            </a:extLst>
          </p:cNvPr>
          <p:cNvCxnSpPr>
            <a:cxnSpLocks/>
            <a:stCxn id="280" idx="6"/>
            <a:endCxn id="220" idx="2"/>
          </p:cNvCxnSpPr>
          <p:nvPr/>
        </p:nvCxnSpPr>
        <p:spPr>
          <a:xfrm>
            <a:off x="3703658" y="3295052"/>
            <a:ext cx="1414754" cy="1"/>
          </a:xfrm>
          <a:prstGeom prst="line">
            <a:avLst/>
          </a:prstGeom>
          <a:noFill/>
          <a:ln w="6350" cap="flat" cmpd="sng" algn="ctr">
            <a:solidFill>
              <a:schemeClr val="bg1"/>
            </a:solidFill>
            <a:prstDash val="solid"/>
            <a:miter lim="800000"/>
          </a:ln>
          <a:effectLst/>
        </p:spPr>
      </p:cxnSp>
      <p:cxnSp>
        <p:nvCxnSpPr>
          <p:cNvPr id="293" name="Straight Connector 292">
            <a:extLst>
              <a:ext uri="{FF2B5EF4-FFF2-40B4-BE49-F238E27FC236}">
                <a16:creationId xmlns:a16="http://schemas.microsoft.com/office/drawing/2014/main" id="{765FB713-107E-45FD-9CB0-D0504D21C078}"/>
              </a:ext>
            </a:extLst>
          </p:cNvPr>
          <p:cNvCxnSpPr>
            <a:cxnSpLocks/>
            <a:stCxn id="283" idx="7"/>
            <a:endCxn id="230" idx="2"/>
          </p:cNvCxnSpPr>
          <p:nvPr/>
        </p:nvCxnSpPr>
        <p:spPr>
          <a:xfrm flipV="1">
            <a:off x="4360996" y="4020991"/>
            <a:ext cx="1035391" cy="450433"/>
          </a:xfrm>
          <a:prstGeom prst="line">
            <a:avLst/>
          </a:prstGeom>
          <a:noFill/>
          <a:ln w="6350" cap="flat" cmpd="sng" algn="ctr">
            <a:solidFill>
              <a:schemeClr val="bg1"/>
            </a:solidFill>
            <a:prstDash val="solid"/>
            <a:miter lim="800000"/>
          </a:ln>
          <a:effectLst/>
        </p:spPr>
      </p:cxnSp>
      <p:grpSp>
        <p:nvGrpSpPr>
          <p:cNvPr id="294" name="Group 293">
            <a:extLst>
              <a:ext uri="{FF2B5EF4-FFF2-40B4-BE49-F238E27FC236}">
                <a16:creationId xmlns:a16="http://schemas.microsoft.com/office/drawing/2014/main" id="{60B7EBE6-79AE-4104-85A5-667BE0D78260}"/>
              </a:ext>
            </a:extLst>
          </p:cNvPr>
          <p:cNvGrpSpPr/>
          <p:nvPr/>
        </p:nvGrpSpPr>
        <p:grpSpPr>
          <a:xfrm>
            <a:off x="5622847" y="2258190"/>
            <a:ext cx="2073729" cy="2073729"/>
            <a:chOff x="5059136" y="2392136"/>
            <a:chExt cx="2073729" cy="2073729"/>
          </a:xfrm>
          <a:solidFill>
            <a:srgbClr val="002060"/>
          </a:solidFill>
        </p:grpSpPr>
        <p:sp>
          <p:nvSpPr>
            <p:cNvPr id="295" name="Oval 294">
              <a:extLst>
                <a:ext uri="{FF2B5EF4-FFF2-40B4-BE49-F238E27FC236}">
                  <a16:creationId xmlns:a16="http://schemas.microsoft.com/office/drawing/2014/main" id="{2F81E19E-BA57-4FDC-9164-2C0FC6DD0E0C}"/>
                </a:ext>
              </a:extLst>
            </p:cNvPr>
            <p:cNvSpPr/>
            <p:nvPr/>
          </p:nvSpPr>
          <p:spPr>
            <a:xfrm>
              <a:off x="5059136" y="2392136"/>
              <a:ext cx="2073729" cy="2073729"/>
            </a:xfrm>
            <a:prstGeom prst="ellipse">
              <a:avLst/>
            </a:prstGeom>
            <a:grpFill/>
            <a:ln w="12700" cap="flat" cmpd="sng" algn="ctr">
              <a:noFill/>
              <a:prstDash val="solid"/>
              <a:miter lim="800000"/>
            </a:ln>
            <a:effectLst>
              <a:outerShdw blurRad="50800" dist="292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6" name="TextBox 295">
              <a:extLst>
                <a:ext uri="{FF2B5EF4-FFF2-40B4-BE49-F238E27FC236}">
                  <a16:creationId xmlns:a16="http://schemas.microsoft.com/office/drawing/2014/main" id="{FF6C4940-FF5D-4200-B426-C79B906DED59}"/>
                </a:ext>
              </a:extLst>
            </p:cNvPr>
            <p:cNvSpPr txBox="1"/>
            <p:nvPr/>
          </p:nvSpPr>
          <p:spPr>
            <a:xfrm>
              <a:off x="6044539" y="3057474"/>
              <a:ext cx="184730" cy="461665"/>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D101"/>
                </a:solidFill>
                <a:effectLst/>
                <a:uLnTx/>
                <a:uFillTx/>
                <a:latin typeface="Oswald" panose="02000503000000000000" pitchFamily="2" charset="0"/>
              </a:endParaRPr>
            </a:p>
          </p:txBody>
        </p:sp>
      </p:grpSp>
      <p:sp>
        <p:nvSpPr>
          <p:cNvPr id="297" name="object 51">
            <a:extLst>
              <a:ext uri="{FF2B5EF4-FFF2-40B4-BE49-F238E27FC236}">
                <a16:creationId xmlns:a16="http://schemas.microsoft.com/office/drawing/2014/main" id="{089320A2-A7FD-410F-B396-914420C7064E}"/>
              </a:ext>
            </a:extLst>
          </p:cNvPr>
          <p:cNvSpPr/>
          <p:nvPr/>
        </p:nvSpPr>
        <p:spPr>
          <a:xfrm>
            <a:off x="5886366" y="2599785"/>
            <a:ext cx="1395140" cy="1403407"/>
          </a:xfrm>
          <a:prstGeom prst="rect">
            <a:avLst/>
          </a:prstGeom>
          <a:blipFill>
            <a:blip r:embed="rId6" cstate="print">
              <a:lum bright="70000" contrast="-70000"/>
            </a:blip>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98" name="object 47">
            <a:extLst>
              <a:ext uri="{FF2B5EF4-FFF2-40B4-BE49-F238E27FC236}">
                <a16:creationId xmlns:a16="http://schemas.microsoft.com/office/drawing/2014/main" id="{0BF5C8FC-7784-4EA7-BA3E-17D77DA4C165}"/>
              </a:ext>
            </a:extLst>
          </p:cNvPr>
          <p:cNvSpPr/>
          <p:nvPr/>
        </p:nvSpPr>
        <p:spPr>
          <a:xfrm>
            <a:off x="2399198" y="4358461"/>
            <a:ext cx="498475" cy="390525"/>
          </a:xfrm>
          <a:custGeom>
            <a:avLst/>
            <a:gdLst/>
            <a:ahLst/>
            <a:cxnLst/>
            <a:rect l="l" t="t" r="r" b="b"/>
            <a:pathLst>
              <a:path w="498475" h="390525">
                <a:moveTo>
                  <a:pt x="466589" y="326565"/>
                </a:moveTo>
                <a:lnTo>
                  <a:pt x="328667" y="326565"/>
                </a:lnTo>
                <a:lnTo>
                  <a:pt x="338937" y="341186"/>
                </a:lnTo>
                <a:lnTo>
                  <a:pt x="351776" y="353372"/>
                </a:lnTo>
                <a:lnTo>
                  <a:pt x="344073" y="375305"/>
                </a:lnTo>
                <a:lnTo>
                  <a:pt x="385156" y="389928"/>
                </a:lnTo>
                <a:lnTo>
                  <a:pt x="392860" y="367995"/>
                </a:lnTo>
                <a:lnTo>
                  <a:pt x="410833" y="367995"/>
                </a:lnTo>
                <a:lnTo>
                  <a:pt x="428807" y="363120"/>
                </a:lnTo>
                <a:lnTo>
                  <a:pt x="465455" y="363120"/>
                </a:lnTo>
                <a:lnTo>
                  <a:pt x="477594" y="353372"/>
                </a:lnTo>
                <a:lnTo>
                  <a:pt x="462188" y="336312"/>
                </a:lnTo>
                <a:lnTo>
                  <a:pt x="466589" y="326565"/>
                </a:lnTo>
                <a:close/>
              </a:path>
              <a:path w="498475" h="390525">
                <a:moveTo>
                  <a:pt x="465455" y="363120"/>
                </a:moveTo>
                <a:lnTo>
                  <a:pt x="428807" y="363120"/>
                </a:lnTo>
                <a:lnTo>
                  <a:pt x="444214" y="380179"/>
                </a:lnTo>
                <a:lnTo>
                  <a:pt x="465455" y="363120"/>
                </a:lnTo>
                <a:close/>
              </a:path>
              <a:path w="498475" h="390525">
                <a:moveTo>
                  <a:pt x="349209" y="209586"/>
                </a:moveTo>
                <a:lnTo>
                  <a:pt x="315828" y="236393"/>
                </a:lnTo>
                <a:lnTo>
                  <a:pt x="333802" y="253453"/>
                </a:lnTo>
                <a:lnTo>
                  <a:pt x="323531" y="268075"/>
                </a:lnTo>
                <a:lnTo>
                  <a:pt x="320964" y="285135"/>
                </a:lnTo>
                <a:lnTo>
                  <a:pt x="295286" y="290009"/>
                </a:lnTo>
                <a:lnTo>
                  <a:pt x="302990" y="331439"/>
                </a:lnTo>
                <a:lnTo>
                  <a:pt x="328667" y="326565"/>
                </a:lnTo>
                <a:lnTo>
                  <a:pt x="466589" y="326565"/>
                </a:lnTo>
                <a:lnTo>
                  <a:pt x="467690" y="324128"/>
                </a:lnTo>
                <a:lnTo>
                  <a:pt x="397995" y="324128"/>
                </a:lnTo>
                <a:lnTo>
                  <a:pt x="387724" y="321691"/>
                </a:lnTo>
                <a:lnTo>
                  <a:pt x="377454" y="316816"/>
                </a:lnTo>
                <a:lnTo>
                  <a:pt x="369750" y="307068"/>
                </a:lnTo>
                <a:lnTo>
                  <a:pt x="367182" y="294882"/>
                </a:lnTo>
                <a:lnTo>
                  <a:pt x="369750" y="285135"/>
                </a:lnTo>
                <a:lnTo>
                  <a:pt x="374886" y="275386"/>
                </a:lnTo>
                <a:lnTo>
                  <a:pt x="385156" y="268075"/>
                </a:lnTo>
                <a:lnTo>
                  <a:pt x="395427" y="265638"/>
                </a:lnTo>
                <a:lnTo>
                  <a:pt x="491877" y="265638"/>
                </a:lnTo>
                <a:lnTo>
                  <a:pt x="490914" y="260764"/>
                </a:lnTo>
                <a:lnTo>
                  <a:pt x="467324" y="260764"/>
                </a:lnTo>
                <a:lnTo>
                  <a:pt x="457052" y="246142"/>
                </a:lnTo>
                <a:lnTo>
                  <a:pt x="444214" y="233956"/>
                </a:lnTo>
                <a:lnTo>
                  <a:pt x="446782" y="226645"/>
                </a:lnTo>
                <a:lnTo>
                  <a:pt x="367182" y="226645"/>
                </a:lnTo>
                <a:lnTo>
                  <a:pt x="349209" y="209586"/>
                </a:lnTo>
                <a:close/>
              </a:path>
              <a:path w="498475" h="390525">
                <a:moveTo>
                  <a:pt x="491877" y="265638"/>
                </a:moveTo>
                <a:lnTo>
                  <a:pt x="395427" y="265638"/>
                </a:lnTo>
                <a:lnTo>
                  <a:pt x="408266" y="268075"/>
                </a:lnTo>
                <a:lnTo>
                  <a:pt x="418537" y="272949"/>
                </a:lnTo>
                <a:lnTo>
                  <a:pt x="426239" y="282698"/>
                </a:lnTo>
                <a:lnTo>
                  <a:pt x="428807" y="292446"/>
                </a:lnTo>
                <a:lnTo>
                  <a:pt x="426239" y="304631"/>
                </a:lnTo>
                <a:lnTo>
                  <a:pt x="421105" y="314379"/>
                </a:lnTo>
                <a:lnTo>
                  <a:pt x="410833" y="321691"/>
                </a:lnTo>
                <a:lnTo>
                  <a:pt x="397995" y="324128"/>
                </a:lnTo>
                <a:lnTo>
                  <a:pt x="467690" y="324128"/>
                </a:lnTo>
                <a:lnTo>
                  <a:pt x="469891" y="319253"/>
                </a:lnTo>
                <a:lnTo>
                  <a:pt x="475026" y="302193"/>
                </a:lnTo>
                <a:lnTo>
                  <a:pt x="498135" y="297319"/>
                </a:lnTo>
                <a:lnTo>
                  <a:pt x="491877" y="265638"/>
                </a:lnTo>
                <a:close/>
              </a:path>
              <a:path w="498475" h="390525">
                <a:moveTo>
                  <a:pt x="241364" y="263201"/>
                </a:moveTo>
                <a:lnTo>
                  <a:pt x="89869" y="263201"/>
                </a:lnTo>
                <a:lnTo>
                  <a:pt x="115547" y="275386"/>
                </a:lnTo>
                <a:lnTo>
                  <a:pt x="141224" y="282698"/>
                </a:lnTo>
                <a:lnTo>
                  <a:pt x="141224" y="314379"/>
                </a:lnTo>
                <a:lnTo>
                  <a:pt x="192577" y="314379"/>
                </a:lnTo>
                <a:lnTo>
                  <a:pt x="192577" y="282698"/>
                </a:lnTo>
                <a:lnTo>
                  <a:pt x="218255" y="275386"/>
                </a:lnTo>
                <a:lnTo>
                  <a:pt x="241364" y="263201"/>
                </a:lnTo>
                <a:close/>
              </a:path>
              <a:path w="498475" h="390525">
                <a:moveTo>
                  <a:pt x="66760" y="26807"/>
                </a:moveTo>
                <a:lnTo>
                  <a:pt x="30811" y="63362"/>
                </a:lnTo>
                <a:lnTo>
                  <a:pt x="53921" y="85297"/>
                </a:lnTo>
                <a:lnTo>
                  <a:pt x="41083" y="107229"/>
                </a:lnTo>
                <a:lnTo>
                  <a:pt x="33379" y="131601"/>
                </a:lnTo>
                <a:lnTo>
                  <a:pt x="0" y="131601"/>
                </a:lnTo>
                <a:lnTo>
                  <a:pt x="0" y="180341"/>
                </a:lnTo>
                <a:lnTo>
                  <a:pt x="33379" y="180341"/>
                </a:lnTo>
                <a:lnTo>
                  <a:pt x="41083" y="204712"/>
                </a:lnTo>
                <a:lnTo>
                  <a:pt x="53921" y="229082"/>
                </a:lnTo>
                <a:lnTo>
                  <a:pt x="30811" y="251016"/>
                </a:lnTo>
                <a:lnTo>
                  <a:pt x="66760" y="285135"/>
                </a:lnTo>
                <a:lnTo>
                  <a:pt x="89869" y="263201"/>
                </a:lnTo>
                <a:lnTo>
                  <a:pt x="289235" y="263201"/>
                </a:lnTo>
                <a:lnTo>
                  <a:pt x="297489" y="255889"/>
                </a:lnTo>
                <a:lnTo>
                  <a:pt x="166900" y="255889"/>
                </a:lnTo>
                <a:lnTo>
                  <a:pt x="146359" y="253453"/>
                </a:lnTo>
                <a:lnTo>
                  <a:pt x="107843" y="238831"/>
                </a:lnTo>
                <a:lnTo>
                  <a:pt x="79598" y="212023"/>
                </a:lnTo>
                <a:lnTo>
                  <a:pt x="64192" y="175468"/>
                </a:lnTo>
                <a:lnTo>
                  <a:pt x="61624" y="155971"/>
                </a:lnTo>
                <a:lnTo>
                  <a:pt x="64192" y="136475"/>
                </a:lnTo>
                <a:lnTo>
                  <a:pt x="79598" y="99919"/>
                </a:lnTo>
                <a:lnTo>
                  <a:pt x="107843" y="73111"/>
                </a:lnTo>
                <a:lnTo>
                  <a:pt x="146359" y="58489"/>
                </a:lnTo>
                <a:lnTo>
                  <a:pt x="166900" y="56052"/>
                </a:lnTo>
                <a:lnTo>
                  <a:pt x="295288" y="56052"/>
                </a:lnTo>
                <a:lnTo>
                  <a:pt x="287584" y="48741"/>
                </a:lnTo>
                <a:lnTo>
                  <a:pt x="89869" y="48741"/>
                </a:lnTo>
                <a:lnTo>
                  <a:pt x="66760" y="26807"/>
                </a:lnTo>
                <a:close/>
              </a:path>
              <a:path w="498475" h="390525">
                <a:moveTo>
                  <a:pt x="289235" y="263201"/>
                </a:moveTo>
                <a:lnTo>
                  <a:pt x="241364" y="263201"/>
                </a:lnTo>
                <a:lnTo>
                  <a:pt x="264473" y="285135"/>
                </a:lnTo>
                <a:lnTo>
                  <a:pt x="289235" y="263201"/>
                </a:lnTo>
                <a:close/>
              </a:path>
              <a:path w="498475" h="390525">
                <a:moveTo>
                  <a:pt x="490433" y="258326"/>
                </a:moveTo>
                <a:lnTo>
                  <a:pt x="467324" y="260764"/>
                </a:lnTo>
                <a:lnTo>
                  <a:pt x="490914" y="260764"/>
                </a:lnTo>
                <a:lnTo>
                  <a:pt x="490433" y="258326"/>
                </a:lnTo>
                <a:close/>
              </a:path>
              <a:path w="498475" h="390525">
                <a:moveTo>
                  <a:pt x="295288" y="56052"/>
                </a:moveTo>
                <a:lnTo>
                  <a:pt x="166900" y="56052"/>
                </a:lnTo>
                <a:lnTo>
                  <a:pt x="187443" y="58489"/>
                </a:lnTo>
                <a:lnTo>
                  <a:pt x="207984" y="63362"/>
                </a:lnTo>
                <a:lnTo>
                  <a:pt x="241364" y="85297"/>
                </a:lnTo>
                <a:lnTo>
                  <a:pt x="264473" y="116978"/>
                </a:lnTo>
                <a:lnTo>
                  <a:pt x="272177" y="155971"/>
                </a:lnTo>
                <a:lnTo>
                  <a:pt x="269609" y="175468"/>
                </a:lnTo>
                <a:lnTo>
                  <a:pt x="254203" y="212023"/>
                </a:lnTo>
                <a:lnTo>
                  <a:pt x="225958" y="238831"/>
                </a:lnTo>
                <a:lnTo>
                  <a:pt x="187443" y="253453"/>
                </a:lnTo>
                <a:lnTo>
                  <a:pt x="166900" y="255889"/>
                </a:lnTo>
                <a:lnTo>
                  <a:pt x="297489" y="255889"/>
                </a:lnTo>
                <a:lnTo>
                  <a:pt x="302990" y="251016"/>
                </a:lnTo>
                <a:lnTo>
                  <a:pt x="277313" y="229082"/>
                </a:lnTo>
                <a:lnTo>
                  <a:pt x="290151" y="204712"/>
                </a:lnTo>
                <a:lnTo>
                  <a:pt x="300422" y="180341"/>
                </a:lnTo>
                <a:lnTo>
                  <a:pt x="331235" y="180341"/>
                </a:lnTo>
                <a:lnTo>
                  <a:pt x="331235" y="131601"/>
                </a:lnTo>
                <a:lnTo>
                  <a:pt x="300422" y="131601"/>
                </a:lnTo>
                <a:lnTo>
                  <a:pt x="290151" y="107229"/>
                </a:lnTo>
                <a:lnTo>
                  <a:pt x="277313" y="85297"/>
                </a:lnTo>
                <a:lnTo>
                  <a:pt x="302990" y="63362"/>
                </a:lnTo>
                <a:lnTo>
                  <a:pt x="295288" y="56052"/>
                </a:lnTo>
                <a:close/>
              </a:path>
              <a:path w="498475" h="390525">
                <a:moveTo>
                  <a:pt x="166900" y="80422"/>
                </a:moveTo>
                <a:lnTo>
                  <a:pt x="120681" y="92608"/>
                </a:lnTo>
                <a:lnTo>
                  <a:pt x="92436" y="126726"/>
                </a:lnTo>
                <a:lnTo>
                  <a:pt x="87302" y="141348"/>
                </a:lnTo>
                <a:lnTo>
                  <a:pt x="87302" y="170594"/>
                </a:lnTo>
                <a:lnTo>
                  <a:pt x="110411" y="209586"/>
                </a:lnTo>
                <a:lnTo>
                  <a:pt x="151494" y="231519"/>
                </a:lnTo>
                <a:lnTo>
                  <a:pt x="182307" y="231519"/>
                </a:lnTo>
                <a:lnTo>
                  <a:pt x="223390" y="209586"/>
                </a:lnTo>
                <a:lnTo>
                  <a:pt x="238283" y="190089"/>
                </a:lnTo>
                <a:lnTo>
                  <a:pt x="166900" y="190089"/>
                </a:lnTo>
                <a:lnTo>
                  <a:pt x="141224" y="180341"/>
                </a:lnTo>
                <a:lnTo>
                  <a:pt x="133520" y="168156"/>
                </a:lnTo>
                <a:lnTo>
                  <a:pt x="130953" y="155971"/>
                </a:lnTo>
                <a:lnTo>
                  <a:pt x="133520" y="143785"/>
                </a:lnTo>
                <a:lnTo>
                  <a:pt x="141224" y="134038"/>
                </a:lnTo>
                <a:lnTo>
                  <a:pt x="154062" y="126726"/>
                </a:lnTo>
                <a:lnTo>
                  <a:pt x="166900" y="124289"/>
                </a:lnTo>
                <a:lnTo>
                  <a:pt x="239824" y="124289"/>
                </a:lnTo>
                <a:lnTo>
                  <a:pt x="233662" y="114541"/>
                </a:lnTo>
                <a:lnTo>
                  <a:pt x="223390" y="102355"/>
                </a:lnTo>
                <a:lnTo>
                  <a:pt x="210552" y="92608"/>
                </a:lnTo>
                <a:lnTo>
                  <a:pt x="197713" y="85297"/>
                </a:lnTo>
                <a:lnTo>
                  <a:pt x="166900" y="80422"/>
                </a:lnTo>
                <a:close/>
              </a:path>
              <a:path w="498475" h="390525">
                <a:moveTo>
                  <a:pt x="410833" y="197401"/>
                </a:moveTo>
                <a:lnTo>
                  <a:pt x="403131" y="219334"/>
                </a:lnTo>
                <a:lnTo>
                  <a:pt x="385156" y="221771"/>
                </a:lnTo>
                <a:lnTo>
                  <a:pt x="367182" y="226645"/>
                </a:lnTo>
                <a:lnTo>
                  <a:pt x="446782" y="226645"/>
                </a:lnTo>
                <a:lnTo>
                  <a:pt x="451918" y="212023"/>
                </a:lnTo>
                <a:lnTo>
                  <a:pt x="410833" y="197401"/>
                </a:lnTo>
                <a:close/>
              </a:path>
              <a:path w="498475" h="390525">
                <a:moveTo>
                  <a:pt x="239824" y="124289"/>
                </a:moveTo>
                <a:lnTo>
                  <a:pt x="166900" y="124289"/>
                </a:lnTo>
                <a:lnTo>
                  <a:pt x="179739" y="126726"/>
                </a:lnTo>
                <a:lnTo>
                  <a:pt x="190011" y="134038"/>
                </a:lnTo>
                <a:lnTo>
                  <a:pt x="197713" y="143785"/>
                </a:lnTo>
                <a:lnTo>
                  <a:pt x="200281" y="155971"/>
                </a:lnTo>
                <a:lnTo>
                  <a:pt x="197713" y="168156"/>
                </a:lnTo>
                <a:lnTo>
                  <a:pt x="190011" y="180341"/>
                </a:lnTo>
                <a:lnTo>
                  <a:pt x="179739" y="185215"/>
                </a:lnTo>
                <a:lnTo>
                  <a:pt x="166900" y="190089"/>
                </a:lnTo>
                <a:lnTo>
                  <a:pt x="238283" y="190089"/>
                </a:lnTo>
                <a:lnTo>
                  <a:pt x="241364" y="185215"/>
                </a:lnTo>
                <a:lnTo>
                  <a:pt x="246500" y="155971"/>
                </a:lnTo>
                <a:lnTo>
                  <a:pt x="241364" y="126726"/>
                </a:lnTo>
                <a:lnTo>
                  <a:pt x="239824" y="124289"/>
                </a:lnTo>
                <a:close/>
              </a:path>
              <a:path w="498475" h="390525">
                <a:moveTo>
                  <a:pt x="192577" y="0"/>
                </a:moveTo>
                <a:lnTo>
                  <a:pt x="141224" y="0"/>
                </a:lnTo>
                <a:lnTo>
                  <a:pt x="141224" y="29244"/>
                </a:lnTo>
                <a:lnTo>
                  <a:pt x="115547" y="36555"/>
                </a:lnTo>
                <a:lnTo>
                  <a:pt x="89869" y="48741"/>
                </a:lnTo>
                <a:lnTo>
                  <a:pt x="241364" y="48741"/>
                </a:lnTo>
                <a:lnTo>
                  <a:pt x="218255" y="36555"/>
                </a:lnTo>
                <a:lnTo>
                  <a:pt x="192577" y="29244"/>
                </a:lnTo>
                <a:lnTo>
                  <a:pt x="192577" y="0"/>
                </a:lnTo>
                <a:close/>
              </a:path>
              <a:path w="498475" h="390525">
                <a:moveTo>
                  <a:pt x="264473" y="26807"/>
                </a:moveTo>
                <a:lnTo>
                  <a:pt x="241364" y="48741"/>
                </a:lnTo>
                <a:lnTo>
                  <a:pt x="287584" y="48741"/>
                </a:lnTo>
                <a:lnTo>
                  <a:pt x="264473" y="26807"/>
                </a:lnTo>
                <a:close/>
              </a:path>
            </a:pathLst>
          </a:custGeom>
          <a:solidFill>
            <a:schemeClr val="bg1"/>
          </a:solidFill>
        </p:spPr>
        <p:txBody>
          <a:bodyPr wrap="square" lIns="0" tIns="0" rIns="0" bIns="0" rtlCol="0"/>
          <a:lstStyle/>
          <a:p>
            <a:endParaRPr dirty="0"/>
          </a:p>
        </p:txBody>
      </p:sp>
      <p:sp>
        <p:nvSpPr>
          <p:cNvPr id="299" name="object 50">
            <a:extLst>
              <a:ext uri="{FF2B5EF4-FFF2-40B4-BE49-F238E27FC236}">
                <a16:creationId xmlns:a16="http://schemas.microsoft.com/office/drawing/2014/main" id="{F9E5D7D4-0390-4195-B9C2-16065A2A0DF9}"/>
              </a:ext>
            </a:extLst>
          </p:cNvPr>
          <p:cNvSpPr/>
          <p:nvPr/>
        </p:nvSpPr>
        <p:spPr>
          <a:xfrm>
            <a:off x="1653900" y="3082325"/>
            <a:ext cx="518159" cy="335915"/>
          </a:xfrm>
          <a:custGeom>
            <a:avLst/>
            <a:gdLst/>
            <a:ahLst/>
            <a:cxnLst/>
            <a:rect l="l" t="t" r="r" b="b"/>
            <a:pathLst>
              <a:path w="518159" h="335914">
                <a:moveTo>
                  <a:pt x="298460" y="306434"/>
                </a:moveTo>
                <a:lnTo>
                  <a:pt x="272746" y="306434"/>
                </a:lnTo>
                <a:lnTo>
                  <a:pt x="275501" y="311336"/>
                </a:lnTo>
                <a:lnTo>
                  <a:pt x="283766" y="316240"/>
                </a:lnTo>
                <a:lnTo>
                  <a:pt x="292031" y="323594"/>
                </a:lnTo>
                <a:lnTo>
                  <a:pt x="305807" y="326045"/>
                </a:lnTo>
                <a:lnTo>
                  <a:pt x="336111" y="333400"/>
                </a:lnTo>
                <a:lnTo>
                  <a:pt x="374681" y="335851"/>
                </a:lnTo>
                <a:lnTo>
                  <a:pt x="413251" y="333400"/>
                </a:lnTo>
                <a:lnTo>
                  <a:pt x="432537" y="330949"/>
                </a:lnTo>
                <a:lnTo>
                  <a:pt x="460087" y="321143"/>
                </a:lnTo>
                <a:lnTo>
                  <a:pt x="462843" y="318691"/>
                </a:lnTo>
                <a:lnTo>
                  <a:pt x="374681" y="318691"/>
                </a:lnTo>
                <a:lnTo>
                  <a:pt x="347131" y="316240"/>
                </a:lnTo>
                <a:lnTo>
                  <a:pt x="325092" y="313789"/>
                </a:lnTo>
                <a:lnTo>
                  <a:pt x="303051" y="308885"/>
                </a:lnTo>
                <a:lnTo>
                  <a:pt x="298460" y="306434"/>
                </a:lnTo>
                <a:close/>
              </a:path>
              <a:path w="518159" h="335914">
                <a:moveTo>
                  <a:pt x="272746" y="56384"/>
                </a:moveTo>
                <a:lnTo>
                  <a:pt x="8265" y="166700"/>
                </a:lnTo>
                <a:lnTo>
                  <a:pt x="2754" y="169151"/>
                </a:lnTo>
                <a:lnTo>
                  <a:pt x="2754" y="181409"/>
                </a:lnTo>
                <a:lnTo>
                  <a:pt x="8265" y="183860"/>
                </a:lnTo>
                <a:lnTo>
                  <a:pt x="41324" y="193666"/>
                </a:lnTo>
                <a:lnTo>
                  <a:pt x="5509" y="208375"/>
                </a:lnTo>
                <a:lnTo>
                  <a:pt x="0" y="218180"/>
                </a:lnTo>
                <a:lnTo>
                  <a:pt x="2754" y="223084"/>
                </a:lnTo>
                <a:lnTo>
                  <a:pt x="8265" y="225535"/>
                </a:lnTo>
                <a:lnTo>
                  <a:pt x="41324" y="237793"/>
                </a:lnTo>
                <a:lnTo>
                  <a:pt x="5509" y="252501"/>
                </a:lnTo>
                <a:lnTo>
                  <a:pt x="0" y="254953"/>
                </a:lnTo>
                <a:lnTo>
                  <a:pt x="0" y="267210"/>
                </a:lnTo>
                <a:lnTo>
                  <a:pt x="5509" y="269661"/>
                </a:lnTo>
                <a:lnTo>
                  <a:pt x="203870" y="330949"/>
                </a:lnTo>
                <a:lnTo>
                  <a:pt x="212135" y="330949"/>
                </a:lnTo>
                <a:lnTo>
                  <a:pt x="260626" y="311336"/>
                </a:lnTo>
                <a:lnTo>
                  <a:pt x="206626" y="311336"/>
                </a:lnTo>
                <a:lnTo>
                  <a:pt x="38569" y="259855"/>
                </a:lnTo>
                <a:lnTo>
                  <a:pt x="71630" y="245146"/>
                </a:lnTo>
                <a:lnTo>
                  <a:pt x="133087" y="245146"/>
                </a:lnTo>
                <a:lnTo>
                  <a:pt x="99180" y="235341"/>
                </a:lnTo>
                <a:lnTo>
                  <a:pt x="38569" y="215729"/>
                </a:lnTo>
                <a:lnTo>
                  <a:pt x="71630" y="203471"/>
                </a:lnTo>
                <a:lnTo>
                  <a:pt x="275501" y="203471"/>
                </a:lnTo>
                <a:lnTo>
                  <a:pt x="272746" y="201020"/>
                </a:lnTo>
                <a:lnTo>
                  <a:pt x="269991" y="196118"/>
                </a:lnTo>
                <a:lnTo>
                  <a:pt x="272746" y="188763"/>
                </a:lnTo>
                <a:lnTo>
                  <a:pt x="276420" y="183860"/>
                </a:lnTo>
                <a:lnTo>
                  <a:pt x="159790" y="183860"/>
                </a:lnTo>
                <a:lnTo>
                  <a:pt x="137750" y="174054"/>
                </a:lnTo>
                <a:lnTo>
                  <a:pt x="134995" y="169151"/>
                </a:lnTo>
                <a:lnTo>
                  <a:pt x="137750" y="166700"/>
                </a:lnTo>
                <a:lnTo>
                  <a:pt x="140505" y="161796"/>
                </a:lnTo>
                <a:lnTo>
                  <a:pt x="151526" y="156894"/>
                </a:lnTo>
                <a:lnTo>
                  <a:pt x="165300" y="154443"/>
                </a:lnTo>
                <a:lnTo>
                  <a:pt x="184585" y="151991"/>
                </a:lnTo>
                <a:lnTo>
                  <a:pt x="269991" y="151991"/>
                </a:lnTo>
                <a:lnTo>
                  <a:pt x="272746" y="144636"/>
                </a:lnTo>
                <a:lnTo>
                  <a:pt x="278256" y="139734"/>
                </a:lnTo>
                <a:lnTo>
                  <a:pt x="327846" y="139734"/>
                </a:lnTo>
                <a:lnTo>
                  <a:pt x="294786" y="129928"/>
                </a:lnTo>
                <a:lnTo>
                  <a:pt x="289276" y="127476"/>
                </a:lnTo>
                <a:lnTo>
                  <a:pt x="275501" y="117670"/>
                </a:lnTo>
                <a:lnTo>
                  <a:pt x="269991" y="107864"/>
                </a:lnTo>
                <a:lnTo>
                  <a:pt x="272746" y="100510"/>
                </a:lnTo>
                <a:lnTo>
                  <a:pt x="278256" y="95606"/>
                </a:lnTo>
                <a:lnTo>
                  <a:pt x="327846" y="95606"/>
                </a:lnTo>
                <a:lnTo>
                  <a:pt x="294786" y="85801"/>
                </a:lnTo>
                <a:lnTo>
                  <a:pt x="289276" y="83350"/>
                </a:lnTo>
                <a:lnTo>
                  <a:pt x="275501" y="73544"/>
                </a:lnTo>
                <a:lnTo>
                  <a:pt x="269991" y="63738"/>
                </a:lnTo>
                <a:lnTo>
                  <a:pt x="272746" y="56384"/>
                </a:lnTo>
                <a:close/>
              </a:path>
              <a:path w="518159" h="335914">
                <a:moveTo>
                  <a:pt x="476617" y="289274"/>
                </a:moveTo>
                <a:lnTo>
                  <a:pt x="443557" y="308885"/>
                </a:lnTo>
                <a:lnTo>
                  <a:pt x="374681" y="318691"/>
                </a:lnTo>
                <a:lnTo>
                  <a:pt x="462843" y="318691"/>
                </a:lnTo>
                <a:lnTo>
                  <a:pt x="473862" y="308885"/>
                </a:lnTo>
                <a:lnTo>
                  <a:pt x="476617" y="301531"/>
                </a:lnTo>
                <a:lnTo>
                  <a:pt x="476617" y="289274"/>
                </a:lnTo>
                <a:close/>
              </a:path>
              <a:path w="518159" h="335914">
                <a:moveTo>
                  <a:pt x="269991" y="284370"/>
                </a:moveTo>
                <a:lnTo>
                  <a:pt x="206626" y="311336"/>
                </a:lnTo>
                <a:lnTo>
                  <a:pt x="260626" y="311336"/>
                </a:lnTo>
                <a:lnTo>
                  <a:pt x="272746" y="306434"/>
                </a:lnTo>
                <a:lnTo>
                  <a:pt x="298460" y="306434"/>
                </a:lnTo>
                <a:lnTo>
                  <a:pt x="289276" y="301531"/>
                </a:lnTo>
                <a:lnTo>
                  <a:pt x="283766" y="299079"/>
                </a:lnTo>
                <a:lnTo>
                  <a:pt x="275501" y="291725"/>
                </a:lnTo>
                <a:lnTo>
                  <a:pt x="269991" y="284370"/>
                </a:lnTo>
                <a:close/>
              </a:path>
              <a:path w="518159" h="335914">
                <a:moveTo>
                  <a:pt x="298460" y="262308"/>
                </a:moveTo>
                <a:lnTo>
                  <a:pt x="272746" y="262308"/>
                </a:lnTo>
                <a:lnTo>
                  <a:pt x="275501" y="269661"/>
                </a:lnTo>
                <a:lnTo>
                  <a:pt x="283766" y="274565"/>
                </a:lnTo>
                <a:lnTo>
                  <a:pt x="305807" y="284370"/>
                </a:lnTo>
                <a:lnTo>
                  <a:pt x="338866" y="289274"/>
                </a:lnTo>
                <a:lnTo>
                  <a:pt x="374681" y="291725"/>
                </a:lnTo>
                <a:lnTo>
                  <a:pt x="413251" y="289274"/>
                </a:lnTo>
                <a:lnTo>
                  <a:pt x="432537" y="286821"/>
                </a:lnTo>
                <a:lnTo>
                  <a:pt x="460087" y="277016"/>
                </a:lnTo>
                <a:lnTo>
                  <a:pt x="462842" y="274565"/>
                </a:lnTo>
                <a:lnTo>
                  <a:pt x="374681" y="274565"/>
                </a:lnTo>
                <a:lnTo>
                  <a:pt x="347131" y="272114"/>
                </a:lnTo>
                <a:lnTo>
                  <a:pt x="325092" y="269661"/>
                </a:lnTo>
                <a:lnTo>
                  <a:pt x="303051" y="264759"/>
                </a:lnTo>
                <a:lnTo>
                  <a:pt x="298460" y="262308"/>
                </a:lnTo>
                <a:close/>
              </a:path>
              <a:path w="518159" h="335914">
                <a:moveTo>
                  <a:pt x="133087" y="245146"/>
                </a:moveTo>
                <a:lnTo>
                  <a:pt x="71630" y="245146"/>
                </a:lnTo>
                <a:lnTo>
                  <a:pt x="203870" y="286821"/>
                </a:lnTo>
                <a:lnTo>
                  <a:pt x="212135" y="286821"/>
                </a:lnTo>
                <a:lnTo>
                  <a:pt x="260625" y="267210"/>
                </a:lnTo>
                <a:lnTo>
                  <a:pt x="209381" y="267210"/>
                </a:lnTo>
                <a:lnTo>
                  <a:pt x="133087" y="245146"/>
                </a:lnTo>
                <a:close/>
              </a:path>
              <a:path w="518159" h="335914">
                <a:moveTo>
                  <a:pt x="476617" y="245146"/>
                </a:moveTo>
                <a:lnTo>
                  <a:pt x="443557" y="264759"/>
                </a:lnTo>
                <a:lnTo>
                  <a:pt x="374681" y="274565"/>
                </a:lnTo>
                <a:lnTo>
                  <a:pt x="462842" y="274565"/>
                </a:lnTo>
                <a:lnTo>
                  <a:pt x="473862" y="264759"/>
                </a:lnTo>
                <a:lnTo>
                  <a:pt x="476617" y="257404"/>
                </a:lnTo>
                <a:lnTo>
                  <a:pt x="476617" y="245146"/>
                </a:lnTo>
                <a:close/>
              </a:path>
              <a:path w="518159" h="335914">
                <a:moveTo>
                  <a:pt x="269991" y="240244"/>
                </a:moveTo>
                <a:lnTo>
                  <a:pt x="269991" y="242695"/>
                </a:lnTo>
                <a:lnTo>
                  <a:pt x="209381" y="267210"/>
                </a:lnTo>
                <a:lnTo>
                  <a:pt x="260625" y="267210"/>
                </a:lnTo>
                <a:lnTo>
                  <a:pt x="272746" y="262308"/>
                </a:lnTo>
                <a:lnTo>
                  <a:pt x="298460" y="262308"/>
                </a:lnTo>
                <a:lnTo>
                  <a:pt x="289276" y="257404"/>
                </a:lnTo>
                <a:lnTo>
                  <a:pt x="286520" y="257404"/>
                </a:lnTo>
                <a:lnTo>
                  <a:pt x="275501" y="250050"/>
                </a:lnTo>
                <a:lnTo>
                  <a:pt x="272746" y="242695"/>
                </a:lnTo>
                <a:lnTo>
                  <a:pt x="269991" y="240244"/>
                </a:lnTo>
                <a:close/>
              </a:path>
              <a:path w="518159" h="335914">
                <a:moveTo>
                  <a:pt x="303051" y="220632"/>
                </a:moveTo>
                <a:lnTo>
                  <a:pt x="272746" y="220632"/>
                </a:lnTo>
                <a:lnTo>
                  <a:pt x="278256" y="225535"/>
                </a:lnTo>
                <a:lnTo>
                  <a:pt x="286520" y="230438"/>
                </a:lnTo>
                <a:lnTo>
                  <a:pt x="308561" y="240244"/>
                </a:lnTo>
                <a:lnTo>
                  <a:pt x="338866" y="245146"/>
                </a:lnTo>
                <a:lnTo>
                  <a:pt x="374681" y="247599"/>
                </a:lnTo>
                <a:lnTo>
                  <a:pt x="407742" y="245146"/>
                </a:lnTo>
                <a:lnTo>
                  <a:pt x="438047" y="240244"/>
                </a:lnTo>
                <a:lnTo>
                  <a:pt x="460087" y="232890"/>
                </a:lnTo>
                <a:lnTo>
                  <a:pt x="464219" y="230438"/>
                </a:lnTo>
                <a:lnTo>
                  <a:pt x="374681" y="230438"/>
                </a:lnTo>
                <a:lnTo>
                  <a:pt x="347131" y="227986"/>
                </a:lnTo>
                <a:lnTo>
                  <a:pt x="325092" y="225535"/>
                </a:lnTo>
                <a:lnTo>
                  <a:pt x="303051" y="220632"/>
                </a:lnTo>
                <a:close/>
              </a:path>
              <a:path w="518159" h="335914">
                <a:moveTo>
                  <a:pt x="275501" y="203471"/>
                </a:moveTo>
                <a:lnTo>
                  <a:pt x="71630" y="203471"/>
                </a:lnTo>
                <a:lnTo>
                  <a:pt x="206626" y="245146"/>
                </a:lnTo>
                <a:lnTo>
                  <a:pt x="214891" y="245146"/>
                </a:lnTo>
                <a:lnTo>
                  <a:pt x="272746" y="220632"/>
                </a:lnTo>
                <a:lnTo>
                  <a:pt x="303051" y="220632"/>
                </a:lnTo>
                <a:lnTo>
                  <a:pt x="289276" y="213278"/>
                </a:lnTo>
                <a:lnTo>
                  <a:pt x="286520" y="213278"/>
                </a:lnTo>
                <a:lnTo>
                  <a:pt x="275501" y="205924"/>
                </a:lnTo>
                <a:lnTo>
                  <a:pt x="275501" y="203471"/>
                </a:lnTo>
                <a:close/>
              </a:path>
              <a:path w="518159" h="335914">
                <a:moveTo>
                  <a:pt x="484884" y="181409"/>
                </a:moveTo>
                <a:lnTo>
                  <a:pt x="471107" y="181409"/>
                </a:lnTo>
                <a:lnTo>
                  <a:pt x="476617" y="188763"/>
                </a:lnTo>
                <a:lnTo>
                  <a:pt x="476617" y="198569"/>
                </a:lnTo>
                <a:lnTo>
                  <a:pt x="443557" y="220632"/>
                </a:lnTo>
                <a:lnTo>
                  <a:pt x="374681" y="230438"/>
                </a:lnTo>
                <a:lnTo>
                  <a:pt x="464219" y="230438"/>
                </a:lnTo>
                <a:lnTo>
                  <a:pt x="468353" y="227986"/>
                </a:lnTo>
                <a:lnTo>
                  <a:pt x="473862" y="220632"/>
                </a:lnTo>
                <a:lnTo>
                  <a:pt x="509677" y="205924"/>
                </a:lnTo>
                <a:lnTo>
                  <a:pt x="515188" y="203471"/>
                </a:lnTo>
                <a:lnTo>
                  <a:pt x="515188" y="191215"/>
                </a:lnTo>
                <a:lnTo>
                  <a:pt x="509677" y="188763"/>
                </a:lnTo>
                <a:lnTo>
                  <a:pt x="484884" y="181409"/>
                </a:lnTo>
                <a:close/>
              </a:path>
              <a:path w="518159" h="335914">
                <a:moveTo>
                  <a:pt x="327846" y="181409"/>
                </a:moveTo>
                <a:lnTo>
                  <a:pt x="278256" y="181409"/>
                </a:lnTo>
                <a:lnTo>
                  <a:pt x="294786" y="191215"/>
                </a:lnTo>
                <a:lnTo>
                  <a:pt x="316826" y="198569"/>
                </a:lnTo>
                <a:lnTo>
                  <a:pt x="341622" y="203471"/>
                </a:lnTo>
                <a:lnTo>
                  <a:pt x="404987" y="203471"/>
                </a:lnTo>
                <a:lnTo>
                  <a:pt x="432537" y="198569"/>
                </a:lnTo>
                <a:lnTo>
                  <a:pt x="454577" y="191215"/>
                </a:lnTo>
                <a:lnTo>
                  <a:pt x="462843" y="186311"/>
                </a:lnTo>
                <a:lnTo>
                  <a:pt x="349886" y="186311"/>
                </a:lnTo>
                <a:lnTo>
                  <a:pt x="327846" y="181409"/>
                </a:lnTo>
                <a:close/>
              </a:path>
              <a:path w="518159" h="335914">
                <a:moveTo>
                  <a:pt x="489841" y="139734"/>
                </a:moveTo>
                <a:lnTo>
                  <a:pt x="471107" y="139734"/>
                </a:lnTo>
                <a:lnTo>
                  <a:pt x="476617" y="144636"/>
                </a:lnTo>
                <a:lnTo>
                  <a:pt x="476617" y="156894"/>
                </a:lnTo>
                <a:lnTo>
                  <a:pt x="460087" y="171603"/>
                </a:lnTo>
                <a:lnTo>
                  <a:pt x="443557" y="176505"/>
                </a:lnTo>
                <a:lnTo>
                  <a:pt x="424272" y="181409"/>
                </a:lnTo>
                <a:lnTo>
                  <a:pt x="374681" y="186311"/>
                </a:lnTo>
                <a:lnTo>
                  <a:pt x="462843" y="186311"/>
                </a:lnTo>
                <a:lnTo>
                  <a:pt x="471107" y="181409"/>
                </a:lnTo>
                <a:lnTo>
                  <a:pt x="484884" y="181409"/>
                </a:lnTo>
                <a:lnTo>
                  <a:pt x="476617" y="178956"/>
                </a:lnTo>
                <a:lnTo>
                  <a:pt x="512432" y="164249"/>
                </a:lnTo>
                <a:lnTo>
                  <a:pt x="517942" y="154443"/>
                </a:lnTo>
                <a:lnTo>
                  <a:pt x="515188" y="149539"/>
                </a:lnTo>
                <a:lnTo>
                  <a:pt x="509677" y="147088"/>
                </a:lnTo>
                <a:lnTo>
                  <a:pt x="489841" y="139734"/>
                </a:lnTo>
                <a:close/>
              </a:path>
              <a:path w="518159" h="335914">
                <a:moveTo>
                  <a:pt x="269991" y="151991"/>
                </a:moveTo>
                <a:lnTo>
                  <a:pt x="184585" y="151991"/>
                </a:lnTo>
                <a:lnTo>
                  <a:pt x="203870" y="154443"/>
                </a:lnTo>
                <a:lnTo>
                  <a:pt x="217646" y="156894"/>
                </a:lnTo>
                <a:lnTo>
                  <a:pt x="228666" y="161796"/>
                </a:lnTo>
                <a:lnTo>
                  <a:pt x="231420" y="166700"/>
                </a:lnTo>
                <a:lnTo>
                  <a:pt x="231420" y="169151"/>
                </a:lnTo>
                <a:lnTo>
                  <a:pt x="228666" y="174054"/>
                </a:lnTo>
                <a:lnTo>
                  <a:pt x="206626" y="183860"/>
                </a:lnTo>
                <a:lnTo>
                  <a:pt x="276420" y="183860"/>
                </a:lnTo>
                <a:lnTo>
                  <a:pt x="278256" y="181409"/>
                </a:lnTo>
                <a:lnTo>
                  <a:pt x="327846" y="181409"/>
                </a:lnTo>
                <a:lnTo>
                  <a:pt x="311316" y="178956"/>
                </a:lnTo>
                <a:lnTo>
                  <a:pt x="294786" y="174054"/>
                </a:lnTo>
                <a:lnTo>
                  <a:pt x="289276" y="171603"/>
                </a:lnTo>
                <a:lnTo>
                  <a:pt x="275501" y="161796"/>
                </a:lnTo>
                <a:lnTo>
                  <a:pt x="269991" y="151991"/>
                </a:lnTo>
                <a:close/>
              </a:path>
              <a:path w="518159" h="335914">
                <a:moveTo>
                  <a:pt x="327846" y="139734"/>
                </a:moveTo>
                <a:lnTo>
                  <a:pt x="278256" y="139734"/>
                </a:lnTo>
                <a:lnTo>
                  <a:pt x="294786" y="147088"/>
                </a:lnTo>
                <a:lnTo>
                  <a:pt x="316826" y="154443"/>
                </a:lnTo>
                <a:lnTo>
                  <a:pt x="341622" y="159345"/>
                </a:lnTo>
                <a:lnTo>
                  <a:pt x="404987" y="159345"/>
                </a:lnTo>
                <a:lnTo>
                  <a:pt x="432537" y="154443"/>
                </a:lnTo>
                <a:lnTo>
                  <a:pt x="454577" y="147088"/>
                </a:lnTo>
                <a:lnTo>
                  <a:pt x="465598" y="142185"/>
                </a:lnTo>
                <a:lnTo>
                  <a:pt x="349886" y="142185"/>
                </a:lnTo>
                <a:lnTo>
                  <a:pt x="327846" y="139734"/>
                </a:lnTo>
                <a:close/>
              </a:path>
              <a:path w="518159" h="335914">
                <a:moveTo>
                  <a:pt x="489288" y="95606"/>
                </a:moveTo>
                <a:lnTo>
                  <a:pt x="471107" y="95606"/>
                </a:lnTo>
                <a:lnTo>
                  <a:pt x="476617" y="100510"/>
                </a:lnTo>
                <a:lnTo>
                  <a:pt x="476617" y="112768"/>
                </a:lnTo>
                <a:lnTo>
                  <a:pt x="443557" y="132379"/>
                </a:lnTo>
                <a:lnTo>
                  <a:pt x="399477" y="142185"/>
                </a:lnTo>
                <a:lnTo>
                  <a:pt x="465598" y="142185"/>
                </a:lnTo>
                <a:lnTo>
                  <a:pt x="471107" y="139734"/>
                </a:lnTo>
                <a:lnTo>
                  <a:pt x="489841" y="139734"/>
                </a:lnTo>
                <a:lnTo>
                  <a:pt x="476617" y="134830"/>
                </a:lnTo>
                <a:lnTo>
                  <a:pt x="512432" y="120121"/>
                </a:lnTo>
                <a:lnTo>
                  <a:pt x="517942" y="117670"/>
                </a:lnTo>
                <a:lnTo>
                  <a:pt x="517942" y="105413"/>
                </a:lnTo>
                <a:lnTo>
                  <a:pt x="512432" y="102961"/>
                </a:lnTo>
                <a:lnTo>
                  <a:pt x="489288" y="95606"/>
                </a:lnTo>
                <a:close/>
              </a:path>
              <a:path w="518159" h="335914">
                <a:moveTo>
                  <a:pt x="327846" y="95606"/>
                </a:moveTo>
                <a:lnTo>
                  <a:pt x="278256" y="95606"/>
                </a:lnTo>
                <a:lnTo>
                  <a:pt x="294786" y="102961"/>
                </a:lnTo>
                <a:lnTo>
                  <a:pt x="316826" y="110316"/>
                </a:lnTo>
                <a:lnTo>
                  <a:pt x="341622" y="115219"/>
                </a:lnTo>
                <a:lnTo>
                  <a:pt x="374681" y="117670"/>
                </a:lnTo>
                <a:lnTo>
                  <a:pt x="404987" y="115219"/>
                </a:lnTo>
                <a:lnTo>
                  <a:pt x="432537" y="110316"/>
                </a:lnTo>
                <a:lnTo>
                  <a:pt x="454577" y="102961"/>
                </a:lnTo>
                <a:lnTo>
                  <a:pt x="465595" y="98059"/>
                </a:lnTo>
                <a:lnTo>
                  <a:pt x="349886" y="98059"/>
                </a:lnTo>
                <a:lnTo>
                  <a:pt x="327846" y="95606"/>
                </a:lnTo>
                <a:close/>
              </a:path>
              <a:path w="518159" h="335914">
                <a:moveTo>
                  <a:pt x="476617" y="68640"/>
                </a:moveTo>
                <a:lnTo>
                  <a:pt x="443557" y="88253"/>
                </a:lnTo>
                <a:lnTo>
                  <a:pt x="399477" y="98059"/>
                </a:lnTo>
                <a:lnTo>
                  <a:pt x="465595" y="98059"/>
                </a:lnTo>
                <a:lnTo>
                  <a:pt x="471107" y="95606"/>
                </a:lnTo>
                <a:lnTo>
                  <a:pt x="489288" y="95606"/>
                </a:lnTo>
                <a:lnTo>
                  <a:pt x="473862" y="90704"/>
                </a:lnTo>
                <a:lnTo>
                  <a:pt x="476617" y="85801"/>
                </a:lnTo>
                <a:lnTo>
                  <a:pt x="476617" y="68640"/>
                </a:lnTo>
                <a:close/>
              </a:path>
              <a:path w="518159" h="335914">
                <a:moveTo>
                  <a:pt x="374681" y="0"/>
                </a:moveTo>
                <a:lnTo>
                  <a:pt x="333357" y="2451"/>
                </a:lnTo>
                <a:lnTo>
                  <a:pt x="316826" y="7354"/>
                </a:lnTo>
                <a:lnTo>
                  <a:pt x="300296" y="9805"/>
                </a:lnTo>
                <a:lnTo>
                  <a:pt x="289276" y="17160"/>
                </a:lnTo>
                <a:lnTo>
                  <a:pt x="278256" y="22063"/>
                </a:lnTo>
                <a:lnTo>
                  <a:pt x="272746" y="29417"/>
                </a:lnTo>
                <a:lnTo>
                  <a:pt x="269991" y="34320"/>
                </a:lnTo>
                <a:lnTo>
                  <a:pt x="272746" y="41675"/>
                </a:lnTo>
                <a:lnTo>
                  <a:pt x="275501" y="46578"/>
                </a:lnTo>
                <a:lnTo>
                  <a:pt x="303051" y="61286"/>
                </a:lnTo>
                <a:lnTo>
                  <a:pt x="325092" y="66189"/>
                </a:lnTo>
                <a:lnTo>
                  <a:pt x="347131" y="68640"/>
                </a:lnTo>
                <a:lnTo>
                  <a:pt x="374681" y="71092"/>
                </a:lnTo>
                <a:lnTo>
                  <a:pt x="424272" y="66189"/>
                </a:lnTo>
                <a:lnTo>
                  <a:pt x="443557" y="61286"/>
                </a:lnTo>
                <a:lnTo>
                  <a:pt x="460087" y="53931"/>
                </a:lnTo>
                <a:lnTo>
                  <a:pt x="473862" y="46578"/>
                </a:lnTo>
                <a:lnTo>
                  <a:pt x="476617" y="41675"/>
                </a:lnTo>
                <a:lnTo>
                  <a:pt x="476617" y="34320"/>
                </a:lnTo>
                <a:lnTo>
                  <a:pt x="446312" y="9805"/>
                </a:lnTo>
                <a:lnTo>
                  <a:pt x="432537" y="7354"/>
                </a:lnTo>
                <a:lnTo>
                  <a:pt x="413251" y="2451"/>
                </a:lnTo>
                <a:lnTo>
                  <a:pt x="374681" y="0"/>
                </a:lnTo>
                <a:close/>
              </a:path>
            </a:pathLst>
          </a:custGeom>
          <a:solidFill>
            <a:schemeClr val="bg1"/>
          </a:solidFill>
        </p:spPr>
        <p:txBody>
          <a:bodyPr wrap="square" lIns="0" tIns="0" rIns="0" bIns="0" rtlCol="0"/>
          <a:lstStyle/>
          <a:p>
            <a:endParaRPr/>
          </a:p>
        </p:txBody>
      </p:sp>
      <p:sp>
        <p:nvSpPr>
          <p:cNvPr id="300" name="object 34">
            <a:extLst>
              <a:ext uri="{FF2B5EF4-FFF2-40B4-BE49-F238E27FC236}">
                <a16:creationId xmlns:a16="http://schemas.microsoft.com/office/drawing/2014/main" id="{17F9DE10-2ABE-4821-82C6-8C09DDB5A7E4}"/>
              </a:ext>
            </a:extLst>
          </p:cNvPr>
          <p:cNvSpPr/>
          <p:nvPr/>
        </p:nvSpPr>
        <p:spPr>
          <a:xfrm>
            <a:off x="11150716" y="3048442"/>
            <a:ext cx="356265" cy="475465"/>
          </a:xfrm>
          <a:prstGeom prst="rect">
            <a:avLst/>
          </a:prstGeom>
          <a:blipFill>
            <a:blip r:embed="rId7" cstate="print">
              <a:lum bright="70000" contrast="-70000"/>
            </a:blip>
            <a:stretch>
              <a:fillRect/>
            </a:stretch>
          </a:blipFill>
          <a:ln>
            <a:noFill/>
          </a:ln>
        </p:spPr>
        <p:txBody>
          <a:bodyPr wrap="square" lIns="0" tIns="0" rIns="0" bIns="0" rtlCol="0"/>
          <a:lstStyle/>
          <a:p>
            <a:endParaRPr/>
          </a:p>
        </p:txBody>
      </p:sp>
      <p:sp>
        <p:nvSpPr>
          <p:cNvPr id="2" name="TextBox 1">
            <a:extLst>
              <a:ext uri="{FF2B5EF4-FFF2-40B4-BE49-F238E27FC236}">
                <a16:creationId xmlns:a16="http://schemas.microsoft.com/office/drawing/2014/main" id="{A1BD52C0-2E9D-4132-9E78-2789AC05F58D}"/>
              </a:ext>
            </a:extLst>
          </p:cNvPr>
          <p:cNvSpPr txBox="1"/>
          <p:nvPr/>
        </p:nvSpPr>
        <p:spPr>
          <a:xfrm>
            <a:off x="10336606" y="1909848"/>
            <a:ext cx="509517" cy="276999"/>
          </a:xfrm>
          <a:prstGeom prst="rect">
            <a:avLst/>
          </a:prstGeom>
          <a:noFill/>
        </p:spPr>
        <p:txBody>
          <a:bodyPr wrap="square" rtlCol="0">
            <a:spAutoFit/>
          </a:bodyPr>
          <a:lstStyle/>
          <a:p>
            <a:r>
              <a:rPr lang="en-US" sz="1200" b="1" dirty="0">
                <a:solidFill>
                  <a:schemeClr val="bg1"/>
                </a:solidFill>
              </a:rPr>
              <a:t>24/7</a:t>
            </a:r>
          </a:p>
        </p:txBody>
      </p:sp>
      <p:sp>
        <p:nvSpPr>
          <p:cNvPr id="302" name="Text Placeholder 3">
            <a:extLst>
              <a:ext uri="{FF2B5EF4-FFF2-40B4-BE49-F238E27FC236}">
                <a16:creationId xmlns:a16="http://schemas.microsoft.com/office/drawing/2014/main" id="{A628C249-C71D-418E-ADF9-130D16AFE0DA}"/>
              </a:ext>
            </a:extLst>
          </p:cNvPr>
          <p:cNvSpPr txBox="1">
            <a:spLocks/>
          </p:cNvSpPr>
          <p:nvPr/>
        </p:nvSpPr>
        <p:spPr>
          <a:xfrm>
            <a:off x="7729466" y="5669716"/>
            <a:ext cx="2758771" cy="691285"/>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400" dirty="0">
                <a:solidFill>
                  <a:schemeClr val="bg1"/>
                </a:solidFill>
              </a:rPr>
              <a:t>Robots are used independently of the industry</a:t>
            </a:r>
          </a:p>
        </p:txBody>
      </p:sp>
    </p:spTree>
    <p:extLst>
      <p:ext uri="{BB962C8B-B14F-4D97-AF65-F5344CB8AC3E}">
        <p14:creationId xmlns:p14="http://schemas.microsoft.com/office/powerpoint/2010/main" val="250916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sz="3600" cap="none" dirty="0"/>
              <a:t>What is Intelligent Automation?</a:t>
            </a:r>
          </a:p>
        </p:txBody>
      </p:sp>
      <p:pic>
        <p:nvPicPr>
          <p:cNvPr id="10" name="Picture 9">
            <a:extLst>
              <a:ext uri="{FF2B5EF4-FFF2-40B4-BE49-F238E27FC236}">
                <a16:creationId xmlns:a16="http://schemas.microsoft.com/office/drawing/2014/main" id="{C1B72997-0668-484A-BB60-D95C092B18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27465" y="0"/>
            <a:ext cx="11064536" cy="6870700"/>
          </a:xfrm>
          <a:prstGeom prst="rect">
            <a:avLst/>
          </a:prstGeom>
        </p:spPr>
      </p:pic>
      <p:sp>
        <p:nvSpPr>
          <p:cNvPr id="11" name="Rectangle 10">
            <a:extLst>
              <a:ext uri="{FF2B5EF4-FFF2-40B4-BE49-F238E27FC236}">
                <a16:creationId xmlns:a16="http://schemas.microsoft.com/office/drawing/2014/main" id="{76D77F30-094A-44E4-93B7-1463EAC80692}"/>
              </a:ext>
            </a:extLst>
          </p:cNvPr>
          <p:cNvSpPr/>
          <p:nvPr/>
        </p:nvSpPr>
        <p:spPr>
          <a:xfrm>
            <a:off x="1127465" y="0"/>
            <a:ext cx="11064535" cy="6870700"/>
          </a:xfrm>
          <a:prstGeom prst="rect">
            <a:avLst/>
          </a:prstGeom>
          <a:solidFill>
            <a:schemeClr val="accent4">
              <a:lumMod val="5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45581" y="1507066"/>
            <a:ext cx="4890578" cy="4849283"/>
          </a:xfrm>
        </p:spPr>
        <p:txBody>
          <a:bodyPr>
            <a:normAutofit/>
          </a:bodyPr>
          <a:lstStyle/>
          <a:p>
            <a:pPr algn="just"/>
            <a:r>
              <a:rPr lang="en-US" sz="1400" b="1" dirty="0"/>
              <a:t>Intelligent Automation refers to software robots (bots) that can be easily programmed to do tasks across applications just as human workers do. </a:t>
            </a:r>
          </a:p>
          <a:p>
            <a:pPr marL="285750" indent="-285750" algn="just">
              <a:buFont typeface="Courier New" panose="02070309020205020404" pitchFamily="49" charset="0"/>
              <a:buChar char="o"/>
            </a:pPr>
            <a:r>
              <a:rPr lang="en-US" sz="1400" dirty="0"/>
              <a:t>RPA software is designed to automate manual tasks. It works at a user interface level, replicating the exact actions a human worker would take across various applications. </a:t>
            </a:r>
          </a:p>
          <a:p>
            <a:pPr marL="285750" indent="-285750" algn="just">
              <a:buFont typeface="Courier New" panose="02070309020205020404" pitchFamily="49" charset="0"/>
              <a:buChar char="o"/>
            </a:pPr>
            <a:r>
              <a:rPr lang="en-US" sz="1400" dirty="0"/>
              <a:t>Advanced or cognitive RPA software is powered by Artificial Intelligence (AI), which brings together a number of technology disciplines such as Optical Character Recognition (OCR), Natural Language Processing  (NLP), Machine Learning (ML) and others. It can digitize and process unstructured content and becomes increasingly efficient over time by learning how to intelligently manage variations, dynamically adapting to the evolving processes of an enterprise. </a:t>
            </a:r>
          </a:p>
          <a:p>
            <a:pPr algn="just"/>
            <a:r>
              <a:rPr lang="en-US" sz="1400" b="1" dirty="0"/>
              <a:t>In performing Robotic Process Automation, think of RPA bots as the ‘arms and legs’ and the AI components as the ‘brain’. </a:t>
            </a:r>
            <a:r>
              <a:rPr lang="en-US" sz="1400" dirty="0"/>
              <a:t>The use case complexity drives the solution and specific components used. </a:t>
            </a:r>
          </a:p>
        </p:txBody>
      </p:sp>
    </p:spTree>
    <p:extLst>
      <p:ext uri="{BB962C8B-B14F-4D97-AF65-F5344CB8AC3E}">
        <p14:creationId xmlns:p14="http://schemas.microsoft.com/office/powerpoint/2010/main" val="307287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77692AD-3DAF-4CBE-8A37-B5F35AC6F4A5}"/>
              </a:ext>
            </a:extLst>
          </p:cNvPr>
          <p:cNvSpPr/>
          <p:nvPr/>
        </p:nvSpPr>
        <p:spPr>
          <a:xfrm>
            <a:off x="1137684" y="0"/>
            <a:ext cx="11054316" cy="68692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itle 16">
            <a:extLst>
              <a:ext uri="{FF2B5EF4-FFF2-40B4-BE49-F238E27FC236}">
                <a16:creationId xmlns:a16="http://schemas.microsoft.com/office/drawing/2014/main" id="{9EC6FB46-8B94-4018-B33D-08A1CDBC546B}"/>
              </a:ext>
            </a:extLst>
          </p:cNvPr>
          <p:cNvSpPr>
            <a:spLocks noGrp="1"/>
          </p:cNvSpPr>
          <p:nvPr>
            <p:ph type="ctrTitle"/>
          </p:nvPr>
        </p:nvSpPr>
        <p:spPr>
          <a:xfrm>
            <a:off x="2267003" y="219651"/>
            <a:ext cx="8512427" cy="929106"/>
          </a:xfrm>
        </p:spPr>
        <p:txBody>
          <a:bodyPr>
            <a:normAutofit/>
          </a:bodyPr>
          <a:lstStyle/>
          <a:p>
            <a:pPr algn="ctr"/>
            <a:r>
              <a:rPr lang="en-US" sz="2800" dirty="0">
                <a:solidFill>
                  <a:srgbClr val="002060"/>
                </a:solidFill>
              </a:rPr>
              <a:t>Tapping into the Robotic Process Automation Opportunity </a:t>
            </a:r>
          </a:p>
        </p:txBody>
      </p:sp>
      <p:grpSp>
        <p:nvGrpSpPr>
          <p:cNvPr id="20" name="Group 19">
            <a:extLst>
              <a:ext uri="{FF2B5EF4-FFF2-40B4-BE49-F238E27FC236}">
                <a16:creationId xmlns:a16="http://schemas.microsoft.com/office/drawing/2014/main" id="{C66C5925-CB78-41D6-8F11-D0058514DA2F}"/>
              </a:ext>
            </a:extLst>
          </p:cNvPr>
          <p:cNvGrpSpPr/>
          <p:nvPr/>
        </p:nvGrpSpPr>
        <p:grpSpPr>
          <a:xfrm>
            <a:off x="5565978" y="3420135"/>
            <a:ext cx="1337239" cy="1335024"/>
            <a:chOff x="1451429" y="2975822"/>
            <a:chExt cx="1246822" cy="1246822"/>
          </a:xfrm>
          <a:solidFill>
            <a:srgbClr val="002060"/>
          </a:solidFill>
        </p:grpSpPr>
        <p:sp>
          <p:nvSpPr>
            <p:cNvPr id="21" name="Oval 20">
              <a:extLst>
                <a:ext uri="{FF2B5EF4-FFF2-40B4-BE49-F238E27FC236}">
                  <a16:creationId xmlns:a16="http://schemas.microsoft.com/office/drawing/2014/main" id="{768B107E-81AE-4E61-B1E5-DA0547AFCDF4}"/>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CFD8E2B-190D-4106-861A-5F6A22E6398F}"/>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573AF8DD-BFEF-4913-85A7-AAF35219867B}"/>
              </a:ext>
            </a:extLst>
          </p:cNvPr>
          <p:cNvGrpSpPr/>
          <p:nvPr/>
        </p:nvGrpSpPr>
        <p:grpSpPr>
          <a:xfrm>
            <a:off x="8038280" y="2034583"/>
            <a:ext cx="1335024" cy="1335024"/>
            <a:chOff x="1451429" y="2975822"/>
            <a:chExt cx="1246822" cy="1246822"/>
          </a:xfrm>
          <a:solidFill>
            <a:srgbClr val="002060"/>
          </a:solidFill>
        </p:grpSpPr>
        <p:sp>
          <p:nvSpPr>
            <p:cNvPr id="24" name="Oval 23">
              <a:extLst>
                <a:ext uri="{FF2B5EF4-FFF2-40B4-BE49-F238E27FC236}">
                  <a16:creationId xmlns:a16="http://schemas.microsoft.com/office/drawing/2014/main" id="{D0E5930B-DFFF-4D28-8125-6C729C6496A8}"/>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BB7C97B5-9C49-45AE-9FCD-85F53E99B579}"/>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CDC2A0D-A139-43E7-B286-CF0030573309}"/>
              </a:ext>
            </a:extLst>
          </p:cNvPr>
          <p:cNvSpPr txBox="1"/>
          <p:nvPr/>
        </p:nvSpPr>
        <p:spPr>
          <a:xfrm>
            <a:off x="5491546" y="3933516"/>
            <a:ext cx="148423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Customer Service</a:t>
            </a:r>
          </a:p>
        </p:txBody>
      </p:sp>
      <p:grpSp>
        <p:nvGrpSpPr>
          <p:cNvPr id="27" name="Group 26">
            <a:extLst>
              <a:ext uri="{FF2B5EF4-FFF2-40B4-BE49-F238E27FC236}">
                <a16:creationId xmlns:a16="http://schemas.microsoft.com/office/drawing/2014/main" id="{51578290-A5A7-42F7-AE3D-38471DC4E69F}"/>
              </a:ext>
            </a:extLst>
          </p:cNvPr>
          <p:cNvGrpSpPr/>
          <p:nvPr/>
        </p:nvGrpSpPr>
        <p:grpSpPr>
          <a:xfrm>
            <a:off x="6501797" y="2250770"/>
            <a:ext cx="1335024" cy="1335024"/>
            <a:chOff x="1451429" y="2975822"/>
            <a:chExt cx="1246822" cy="1246822"/>
          </a:xfrm>
          <a:solidFill>
            <a:srgbClr val="002060"/>
          </a:solidFill>
        </p:grpSpPr>
        <p:sp>
          <p:nvSpPr>
            <p:cNvPr id="28" name="Oval 27">
              <a:extLst>
                <a:ext uri="{FF2B5EF4-FFF2-40B4-BE49-F238E27FC236}">
                  <a16:creationId xmlns:a16="http://schemas.microsoft.com/office/drawing/2014/main" id="{2DA5DFC0-1B03-499F-809B-9E02128AA1D0}"/>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76B654D-F371-40A8-8DC0-50EB86D77732}"/>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ABF6B094-0E45-4565-8AC1-3AA7EA05059A}"/>
              </a:ext>
            </a:extLst>
          </p:cNvPr>
          <p:cNvGrpSpPr/>
          <p:nvPr/>
        </p:nvGrpSpPr>
        <p:grpSpPr>
          <a:xfrm>
            <a:off x="9529261" y="2351253"/>
            <a:ext cx="1335024" cy="1335024"/>
            <a:chOff x="1451429" y="2975822"/>
            <a:chExt cx="1246822" cy="1246822"/>
          </a:xfrm>
          <a:solidFill>
            <a:srgbClr val="002060"/>
          </a:solidFill>
        </p:grpSpPr>
        <p:sp>
          <p:nvSpPr>
            <p:cNvPr id="31" name="Oval 30">
              <a:extLst>
                <a:ext uri="{FF2B5EF4-FFF2-40B4-BE49-F238E27FC236}">
                  <a16:creationId xmlns:a16="http://schemas.microsoft.com/office/drawing/2014/main" id="{EBD57169-916A-46FF-A6BC-A528BA9EBF93}"/>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15A78926-FD1C-4EDB-8581-C667EF0FF2CB}"/>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31FEF34-BF1B-42C2-9281-4EC1C6FD1FF6}"/>
              </a:ext>
            </a:extLst>
          </p:cNvPr>
          <p:cNvGrpSpPr/>
          <p:nvPr/>
        </p:nvGrpSpPr>
        <p:grpSpPr>
          <a:xfrm>
            <a:off x="10630514" y="3394234"/>
            <a:ext cx="1335024" cy="1335024"/>
            <a:chOff x="1451429" y="2975822"/>
            <a:chExt cx="1246822" cy="1246822"/>
          </a:xfrm>
          <a:solidFill>
            <a:srgbClr val="002060"/>
          </a:solidFill>
        </p:grpSpPr>
        <p:sp>
          <p:nvSpPr>
            <p:cNvPr id="34" name="Oval 33">
              <a:extLst>
                <a:ext uri="{FF2B5EF4-FFF2-40B4-BE49-F238E27FC236}">
                  <a16:creationId xmlns:a16="http://schemas.microsoft.com/office/drawing/2014/main" id="{643C7C8D-31EF-4F87-AFCC-2D89863A833D}"/>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681740B-D036-4CFF-8A0B-83FA05DEB13E}"/>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BA9CA740-85E2-4233-BF59-6B8DFA686AA8}"/>
              </a:ext>
            </a:extLst>
          </p:cNvPr>
          <p:cNvGrpSpPr/>
          <p:nvPr/>
        </p:nvGrpSpPr>
        <p:grpSpPr>
          <a:xfrm>
            <a:off x="10779430" y="4845681"/>
            <a:ext cx="1335024" cy="1335024"/>
            <a:chOff x="1451429" y="2975822"/>
            <a:chExt cx="1246822" cy="1246822"/>
          </a:xfrm>
          <a:solidFill>
            <a:srgbClr val="002060"/>
          </a:solidFill>
        </p:grpSpPr>
        <p:sp>
          <p:nvSpPr>
            <p:cNvPr id="37" name="Oval 36">
              <a:extLst>
                <a:ext uri="{FF2B5EF4-FFF2-40B4-BE49-F238E27FC236}">
                  <a16:creationId xmlns:a16="http://schemas.microsoft.com/office/drawing/2014/main" id="{6816DAB1-0639-480D-8AF7-F5D794745C3C}"/>
                </a:ext>
              </a:extLst>
            </p:cNvPr>
            <p:cNvSpPr/>
            <p:nvPr/>
          </p:nvSpPr>
          <p:spPr>
            <a:xfrm>
              <a:off x="1451429" y="2975822"/>
              <a:ext cx="1246822" cy="124682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8D813219-EA20-4055-A94F-C1FC484E1A6E}"/>
                </a:ext>
              </a:extLst>
            </p:cNvPr>
            <p:cNvSpPr/>
            <p:nvPr/>
          </p:nvSpPr>
          <p:spPr>
            <a:xfrm>
              <a:off x="1465943" y="3179721"/>
              <a:ext cx="507131" cy="966106"/>
            </a:xfrm>
            <a:custGeom>
              <a:avLst/>
              <a:gdLst>
                <a:gd name="connsiteX0" fmla="*/ 310619 w 507131"/>
                <a:gd name="connsiteY0" fmla="*/ 0 h 1148042"/>
                <a:gd name="connsiteX1" fmla="*/ 288695 w 507131"/>
                <a:gd name="connsiteY1" fmla="*/ 48964 h 1148042"/>
                <a:gd name="connsiteX2" fmla="*/ 219944 w 507131"/>
                <a:gd name="connsiteY2" fmla="*/ 420689 h 1148042"/>
                <a:gd name="connsiteX3" fmla="*/ 481113 w 507131"/>
                <a:gd name="connsiteY3" fmla="*/ 1119600 h 1148042"/>
                <a:gd name="connsiteX4" fmla="*/ 507131 w 507131"/>
                <a:gd name="connsiteY4" fmla="*/ 1148042 h 1148042"/>
                <a:gd name="connsiteX5" fmla="*/ 497772 w 507131"/>
                <a:gd name="connsiteY5" fmla="*/ 1147099 h 1148042"/>
                <a:gd name="connsiteX6" fmla="*/ 0 w 507131"/>
                <a:gd name="connsiteY6" fmla="*/ 536353 h 1148042"/>
                <a:gd name="connsiteX7" fmla="*/ 274856 w 507131"/>
                <a:gd name="connsiteY7" fmla="*/ 19411 h 114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31" h="1148042">
                  <a:moveTo>
                    <a:pt x="310619" y="0"/>
                  </a:moveTo>
                  <a:lnTo>
                    <a:pt x="288695" y="48964"/>
                  </a:lnTo>
                  <a:cubicBezTo>
                    <a:pt x="244014" y="166392"/>
                    <a:pt x="219944" y="291243"/>
                    <a:pt x="219944" y="420689"/>
                  </a:cubicBezTo>
                  <a:cubicBezTo>
                    <a:pt x="219944" y="679582"/>
                    <a:pt x="316224" y="920092"/>
                    <a:pt x="481113" y="1119600"/>
                  </a:cubicBezTo>
                  <a:lnTo>
                    <a:pt x="507131" y="1148042"/>
                  </a:lnTo>
                  <a:lnTo>
                    <a:pt x="497772" y="1147099"/>
                  </a:lnTo>
                  <a:cubicBezTo>
                    <a:pt x="213695" y="1088968"/>
                    <a:pt x="0" y="837616"/>
                    <a:pt x="0" y="536353"/>
                  </a:cubicBezTo>
                  <a:cubicBezTo>
                    <a:pt x="0" y="321166"/>
                    <a:pt x="109028" y="131443"/>
                    <a:pt x="274856" y="19411"/>
                  </a:cubicBezTo>
                  <a:close/>
                </a:path>
              </a:pathLst>
            </a:custGeom>
            <a:gr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TextBox 38">
            <a:extLst>
              <a:ext uri="{FF2B5EF4-FFF2-40B4-BE49-F238E27FC236}">
                <a16:creationId xmlns:a16="http://schemas.microsoft.com/office/drawing/2014/main" id="{2AAD4E25-3A8F-452F-9373-7E5E9FC304CA}"/>
              </a:ext>
            </a:extLst>
          </p:cNvPr>
          <p:cNvSpPr txBox="1"/>
          <p:nvPr/>
        </p:nvSpPr>
        <p:spPr>
          <a:xfrm>
            <a:off x="6453313" y="2640225"/>
            <a:ext cx="14842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Administration, Legal &amp; Support</a:t>
            </a:r>
          </a:p>
        </p:txBody>
      </p:sp>
      <p:sp>
        <p:nvSpPr>
          <p:cNvPr id="40" name="TextBox 39">
            <a:extLst>
              <a:ext uri="{FF2B5EF4-FFF2-40B4-BE49-F238E27FC236}">
                <a16:creationId xmlns:a16="http://schemas.microsoft.com/office/drawing/2014/main" id="{BBF0DCBF-291F-4E71-8EFD-D5DD47E9E3A0}"/>
              </a:ext>
            </a:extLst>
          </p:cNvPr>
          <p:cNvSpPr txBox="1"/>
          <p:nvPr/>
        </p:nvSpPr>
        <p:spPr>
          <a:xfrm>
            <a:off x="8170432" y="2467697"/>
            <a:ext cx="10707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Marketing &amp; Sales</a:t>
            </a:r>
          </a:p>
        </p:txBody>
      </p:sp>
      <p:sp>
        <p:nvSpPr>
          <p:cNvPr id="41" name="TextBox 40">
            <a:extLst>
              <a:ext uri="{FF2B5EF4-FFF2-40B4-BE49-F238E27FC236}">
                <a16:creationId xmlns:a16="http://schemas.microsoft.com/office/drawing/2014/main" id="{C7B33039-E342-42C5-818D-1C062646B911}"/>
              </a:ext>
            </a:extLst>
          </p:cNvPr>
          <p:cNvSpPr txBox="1"/>
          <p:nvPr/>
        </p:nvSpPr>
        <p:spPr>
          <a:xfrm>
            <a:off x="9691946" y="2709703"/>
            <a:ext cx="10707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Human Resources</a:t>
            </a:r>
          </a:p>
        </p:txBody>
      </p:sp>
      <p:sp>
        <p:nvSpPr>
          <p:cNvPr id="42" name="TextBox 41">
            <a:extLst>
              <a:ext uri="{FF2B5EF4-FFF2-40B4-BE49-F238E27FC236}">
                <a16:creationId xmlns:a16="http://schemas.microsoft.com/office/drawing/2014/main" id="{EC2F2E9D-6D57-4FF2-9AF9-B0F6E977F2A6}"/>
              </a:ext>
            </a:extLst>
          </p:cNvPr>
          <p:cNvSpPr txBox="1"/>
          <p:nvPr/>
        </p:nvSpPr>
        <p:spPr>
          <a:xfrm>
            <a:off x="10762666" y="3865060"/>
            <a:ext cx="10707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Finance</a:t>
            </a:r>
          </a:p>
        </p:txBody>
      </p:sp>
      <p:sp>
        <p:nvSpPr>
          <p:cNvPr id="43" name="TextBox 42">
            <a:extLst>
              <a:ext uri="{FF2B5EF4-FFF2-40B4-BE49-F238E27FC236}">
                <a16:creationId xmlns:a16="http://schemas.microsoft.com/office/drawing/2014/main" id="{206806F1-DBF6-4CA6-AE76-0306463DD0D4}"/>
              </a:ext>
            </a:extLst>
          </p:cNvPr>
          <p:cNvSpPr txBox="1"/>
          <p:nvPr/>
        </p:nvSpPr>
        <p:spPr>
          <a:xfrm>
            <a:off x="10924160" y="5322898"/>
            <a:ext cx="10707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Operations</a:t>
            </a:r>
          </a:p>
        </p:txBody>
      </p:sp>
      <p:sp>
        <p:nvSpPr>
          <p:cNvPr id="46" name="TextBox 45">
            <a:extLst>
              <a:ext uri="{FF2B5EF4-FFF2-40B4-BE49-F238E27FC236}">
                <a16:creationId xmlns:a16="http://schemas.microsoft.com/office/drawing/2014/main" id="{1B1A3122-5E62-4892-BFCE-6890C97E7C03}"/>
              </a:ext>
            </a:extLst>
          </p:cNvPr>
          <p:cNvSpPr txBox="1"/>
          <p:nvPr/>
        </p:nvSpPr>
        <p:spPr>
          <a:xfrm>
            <a:off x="1776942" y="1189927"/>
            <a:ext cx="953472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agona ExtraLight" panose="02020303050505020204" pitchFamily="18" charset="0"/>
              </a:rPr>
              <a:t>The evolving needs of small and medium-sized businesses (SMBs) demand the speed, ease and efficiency of robotic process automation (RPA). Instead of being bogged down with manual, time-consuming workflows, RPA frees you up to focus on higher value work while bots handle mundane, repetitive tasks across business processes. </a:t>
            </a:r>
          </a:p>
        </p:txBody>
      </p:sp>
      <p:sp>
        <p:nvSpPr>
          <p:cNvPr id="47" name="TextBox 46">
            <a:extLst>
              <a:ext uri="{FF2B5EF4-FFF2-40B4-BE49-F238E27FC236}">
                <a16:creationId xmlns:a16="http://schemas.microsoft.com/office/drawing/2014/main" id="{5F29C340-1FC1-4D5A-B142-107EB4341BFE}"/>
              </a:ext>
            </a:extLst>
          </p:cNvPr>
          <p:cNvSpPr txBox="1"/>
          <p:nvPr/>
        </p:nvSpPr>
        <p:spPr>
          <a:xfrm>
            <a:off x="1674831" y="2041799"/>
            <a:ext cx="3565850" cy="35394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agona ExtraLight" panose="02020303050505020204" pitchFamily="18" charset="0"/>
              </a:rPr>
              <a:t>Use this catalog as a one-stop-bot-shop. It is designed to help you navigate RPA and become more familiar with our bot capabilities and offerings. In doing so, we can help you choose which bots are best for your immediate and future business needs.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Sagona ExtraLight" panose="020203030505050202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Sagona ExtraLight" panose="02020303050505020204" pitchFamily="18" charset="0"/>
              </a:rPr>
              <a:t>BOTS THAT MAKE BUSINESS RUN SMOOTHER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agona ExtraLight" panose="02020303050505020204" pitchFamily="18" charset="0"/>
              </a:rPr>
              <a:t>Our solution completely customizable and provides a clear picture of your time and cost savings. If there is not an existing bot for a process at workflow you would like to automate, we will work with you to build one</a:t>
            </a:r>
          </a:p>
        </p:txBody>
      </p:sp>
      <p:sp>
        <p:nvSpPr>
          <p:cNvPr id="49" name="TextBox 48">
            <a:extLst>
              <a:ext uri="{FF2B5EF4-FFF2-40B4-BE49-F238E27FC236}">
                <a16:creationId xmlns:a16="http://schemas.microsoft.com/office/drawing/2014/main" id="{8B75D035-C508-48C2-B9F9-0016E49E0566}"/>
              </a:ext>
            </a:extLst>
          </p:cNvPr>
          <p:cNvSpPr txBox="1"/>
          <p:nvPr/>
        </p:nvSpPr>
        <p:spPr>
          <a:xfrm>
            <a:off x="1665354" y="5592485"/>
            <a:ext cx="36914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Calibri" panose="020F0502020204030204"/>
                <a:ea typeface="+mn-ea"/>
                <a:cs typeface="+mn-cs"/>
              </a:rPr>
              <a:t>We are continuously expanding our bot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Calibri" panose="020F0502020204030204"/>
                <a:ea typeface="+mn-ea"/>
                <a:cs typeface="+mn-cs"/>
              </a:rPr>
              <a:t>Built to assist SMBs in every business area. </a:t>
            </a:r>
          </a:p>
        </p:txBody>
      </p:sp>
      <p:pic>
        <p:nvPicPr>
          <p:cNvPr id="3" name="Graphic 2" descr="Robot">
            <a:extLst>
              <a:ext uri="{FF2B5EF4-FFF2-40B4-BE49-F238E27FC236}">
                <a16:creationId xmlns:a16="http://schemas.microsoft.com/office/drawing/2014/main" id="{0059AE99-7B2E-42C5-93FC-FEA03BD61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8306" y="3229083"/>
            <a:ext cx="3739292" cy="3739292"/>
          </a:xfrm>
          <a:prstGeom prst="rect">
            <a:avLst/>
          </a:prstGeom>
        </p:spPr>
      </p:pic>
    </p:spTree>
    <p:extLst>
      <p:ext uri="{BB962C8B-B14F-4D97-AF65-F5344CB8AC3E}">
        <p14:creationId xmlns:p14="http://schemas.microsoft.com/office/powerpoint/2010/main" val="162212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8314-8F18-4787-A18A-850E0DF19280}"/>
              </a:ext>
            </a:extLst>
          </p:cNvPr>
          <p:cNvSpPr>
            <a:spLocks noGrp="1"/>
          </p:cNvSpPr>
          <p:nvPr>
            <p:ph type="ctrTitle"/>
          </p:nvPr>
        </p:nvSpPr>
        <p:spPr>
          <a:xfrm>
            <a:off x="392624" y="34021"/>
            <a:ext cx="10460104" cy="658706"/>
          </a:xfrm>
        </p:spPr>
        <p:txBody>
          <a:bodyPr/>
          <a:lstStyle/>
          <a:p>
            <a:r>
              <a:rPr lang="en-US" sz="3200" cap="none" dirty="0"/>
              <a:t>Let’s Make Your Business Smarter, Safer &amp; Stronger. </a:t>
            </a:r>
          </a:p>
        </p:txBody>
      </p:sp>
      <p:sp>
        <p:nvSpPr>
          <p:cNvPr id="3" name="Text Placeholder 2">
            <a:extLst>
              <a:ext uri="{FF2B5EF4-FFF2-40B4-BE49-F238E27FC236}">
                <a16:creationId xmlns:a16="http://schemas.microsoft.com/office/drawing/2014/main" id="{DB465F1B-AA8F-4A8E-91DA-36FEB94C60FD}"/>
              </a:ext>
            </a:extLst>
          </p:cNvPr>
          <p:cNvSpPr>
            <a:spLocks noGrp="1"/>
          </p:cNvSpPr>
          <p:nvPr>
            <p:ph type="body" sz="quarter" idx="14"/>
          </p:nvPr>
        </p:nvSpPr>
        <p:spPr>
          <a:xfrm>
            <a:off x="392624" y="832811"/>
            <a:ext cx="10115221" cy="4849283"/>
          </a:xfrm>
        </p:spPr>
        <p:txBody>
          <a:bodyPr/>
          <a:lstStyle/>
          <a:p>
            <a:r>
              <a:rPr lang="en-US" dirty="0">
                <a:solidFill>
                  <a:schemeClr val="accent4">
                    <a:lumMod val="50000"/>
                  </a:schemeClr>
                </a:solidFill>
              </a:rPr>
              <a:t>It does not matter what industry you are in, or if your business is small, medium or somehow here in between. As a strategic partner, we are here to help you improve the way you work by automating manual processes so you can do more with less human intervention and lower costs. RPA helps you stay flexible in the face of change, allowing you to save, plan and pivot as needed. Do not see a box for a process you would like to automate? Let’s work together to develop a custom bot to address your unique needs. </a:t>
            </a:r>
          </a:p>
          <a:p>
            <a:endParaRPr lang="en-US" dirty="0">
              <a:solidFill>
                <a:schemeClr val="accent4">
                  <a:lumMod val="50000"/>
                </a:schemeClr>
              </a:solidFill>
            </a:endParaRPr>
          </a:p>
        </p:txBody>
      </p:sp>
      <p:sp>
        <p:nvSpPr>
          <p:cNvPr id="5" name="TextBox 4">
            <a:extLst>
              <a:ext uri="{FF2B5EF4-FFF2-40B4-BE49-F238E27FC236}">
                <a16:creationId xmlns:a16="http://schemas.microsoft.com/office/drawing/2014/main" id="{2D898E77-6356-48BB-A71E-DE4131EC985B}"/>
              </a:ext>
            </a:extLst>
          </p:cNvPr>
          <p:cNvSpPr txBox="1"/>
          <p:nvPr/>
        </p:nvSpPr>
        <p:spPr>
          <a:xfrm>
            <a:off x="392624" y="2278128"/>
            <a:ext cx="475594" cy="523220"/>
          </a:xfrm>
          <a:prstGeom prst="rect">
            <a:avLst/>
          </a:prstGeom>
          <a:solidFill>
            <a:schemeClr val="accent4">
              <a:lumMod val="50000"/>
            </a:schemeClr>
          </a:solidFill>
        </p:spPr>
        <p:txBody>
          <a:bodyPr wrap="square" rtlCol="0">
            <a:spAutoFit/>
          </a:bodyPr>
          <a:lstStyle/>
          <a:p>
            <a:pPr algn="ctr"/>
            <a:r>
              <a:rPr lang="en-US" sz="2800" b="1" dirty="0">
                <a:solidFill>
                  <a:schemeClr val="bg1"/>
                </a:solidFill>
              </a:rPr>
              <a:t>1</a:t>
            </a:r>
          </a:p>
        </p:txBody>
      </p:sp>
      <p:sp>
        <p:nvSpPr>
          <p:cNvPr id="6" name="TextBox 5">
            <a:extLst>
              <a:ext uri="{FF2B5EF4-FFF2-40B4-BE49-F238E27FC236}">
                <a16:creationId xmlns:a16="http://schemas.microsoft.com/office/drawing/2014/main" id="{BB864C3D-1010-4113-B740-AAFA03009F98}"/>
              </a:ext>
            </a:extLst>
          </p:cNvPr>
          <p:cNvSpPr txBox="1"/>
          <p:nvPr/>
        </p:nvSpPr>
        <p:spPr>
          <a:xfrm>
            <a:off x="932874" y="2278128"/>
            <a:ext cx="3685308" cy="523220"/>
          </a:xfrm>
          <a:prstGeom prst="rect">
            <a:avLst/>
          </a:prstGeom>
          <a:noFill/>
        </p:spPr>
        <p:txBody>
          <a:bodyPr wrap="square" rtlCol="0">
            <a:spAutoFit/>
          </a:bodyPr>
          <a:lstStyle/>
          <a:p>
            <a:r>
              <a:rPr lang="en-US" sz="1400" dirty="0">
                <a:solidFill>
                  <a:schemeClr val="accent4">
                    <a:lumMod val="50000"/>
                  </a:schemeClr>
                </a:solidFill>
              </a:rPr>
              <a:t>We help you evaluate your current processes, no matter how big or small they are. </a:t>
            </a:r>
          </a:p>
        </p:txBody>
      </p:sp>
      <p:sp>
        <p:nvSpPr>
          <p:cNvPr id="7" name="TextBox 6">
            <a:extLst>
              <a:ext uri="{FF2B5EF4-FFF2-40B4-BE49-F238E27FC236}">
                <a16:creationId xmlns:a16="http://schemas.microsoft.com/office/drawing/2014/main" id="{78D07A63-F348-40FE-8B4C-3636F4E7BB2B}"/>
              </a:ext>
            </a:extLst>
          </p:cNvPr>
          <p:cNvSpPr txBox="1"/>
          <p:nvPr/>
        </p:nvSpPr>
        <p:spPr>
          <a:xfrm>
            <a:off x="392624" y="2905780"/>
            <a:ext cx="475594" cy="523220"/>
          </a:xfrm>
          <a:prstGeom prst="rect">
            <a:avLst/>
          </a:prstGeom>
          <a:solidFill>
            <a:schemeClr val="accent4">
              <a:lumMod val="50000"/>
            </a:schemeClr>
          </a:solidFill>
        </p:spPr>
        <p:txBody>
          <a:bodyPr wrap="square" rtlCol="0">
            <a:spAutoFit/>
          </a:bodyPr>
          <a:lstStyle/>
          <a:p>
            <a:pPr algn="ctr"/>
            <a:r>
              <a:rPr lang="en-US" sz="2800" b="1" dirty="0">
                <a:solidFill>
                  <a:schemeClr val="bg1"/>
                </a:solidFill>
              </a:rPr>
              <a:t>2</a:t>
            </a:r>
          </a:p>
        </p:txBody>
      </p:sp>
      <p:sp>
        <p:nvSpPr>
          <p:cNvPr id="8" name="TextBox 7">
            <a:extLst>
              <a:ext uri="{FF2B5EF4-FFF2-40B4-BE49-F238E27FC236}">
                <a16:creationId xmlns:a16="http://schemas.microsoft.com/office/drawing/2014/main" id="{BF1B4661-5A5A-417D-9ABC-EF5936EB4893}"/>
              </a:ext>
            </a:extLst>
          </p:cNvPr>
          <p:cNvSpPr txBox="1"/>
          <p:nvPr/>
        </p:nvSpPr>
        <p:spPr>
          <a:xfrm>
            <a:off x="932874" y="2801348"/>
            <a:ext cx="3685308" cy="738664"/>
          </a:xfrm>
          <a:prstGeom prst="rect">
            <a:avLst/>
          </a:prstGeom>
          <a:noFill/>
        </p:spPr>
        <p:txBody>
          <a:bodyPr wrap="square" rtlCol="0">
            <a:spAutoFit/>
          </a:bodyPr>
          <a:lstStyle/>
          <a:p>
            <a:r>
              <a:rPr lang="en-US" sz="1400" dirty="0">
                <a:solidFill>
                  <a:schemeClr val="accent4">
                    <a:lumMod val="50000"/>
                  </a:schemeClr>
                </a:solidFill>
              </a:rPr>
              <a:t>We work together to select workflows to automate based on business value and expected ROI </a:t>
            </a:r>
          </a:p>
        </p:txBody>
      </p:sp>
      <p:sp>
        <p:nvSpPr>
          <p:cNvPr id="9" name="TextBox 8">
            <a:extLst>
              <a:ext uri="{FF2B5EF4-FFF2-40B4-BE49-F238E27FC236}">
                <a16:creationId xmlns:a16="http://schemas.microsoft.com/office/drawing/2014/main" id="{CD6CD153-DB2F-431C-8FEC-EAC1450152F2}"/>
              </a:ext>
            </a:extLst>
          </p:cNvPr>
          <p:cNvSpPr txBox="1"/>
          <p:nvPr/>
        </p:nvSpPr>
        <p:spPr>
          <a:xfrm>
            <a:off x="6044490" y="2278128"/>
            <a:ext cx="475594" cy="523220"/>
          </a:xfrm>
          <a:prstGeom prst="rect">
            <a:avLst/>
          </a:prstGeom>
          <a:solidFill>
            <a:schemeClr val="accent4">
              <a:lumMod val="50000"/>
            </a:schemeClr>
          </a:solidFill>
        </p:spPr>
        <p:txBody>
          <a:bodyPr wrap="square" rtlCol="0">
            <a:spAutoFit/>
          </a:bodyPr>
          <a:lstStyle/>
          <a:p>
            <a:pPr algn="ctr"/>
            <a:r>
              <a:rPr lang="en-US" sz="2800" b="1" dirty="0">
                <a:solidFill>
                  <a:schemeClr val="bg1"/>
                </a:solidFill>
              </a:rPr>
              <a:t>3</a:t>
            </a:r>
          </a:p>
        </p:txBody>
      </p:sp>
      <p:sp>
        <p:nvSpPr>
          <p:cNvPr id="10" name="TextBox 9">
            <a:extLst>
              <a:ext uri="{FF2B5EF4-FFF2-40B4-BE49-F238E27FC236}">
                <a16:creationId xmlns:a16="http://schemas.microsoft.com/office/drawing/2014/main" id="{6664CDAC-BCFE-4A9A-9097-06738D07A60B}"/>
              </a:ext>
            </a:extLst>
          </p:cNvPr>
          <p:cNvSpPr txBox="1"/>
          <p:nvPr/>
        </p:nvSpPr>
        <p:spPr>
          <a:xfrm>
            <a:off x="6584740" y="2278128"/>
            <a:ext cx="3685308" cy="523220"/>
          </a:xfrm>
          <a:prstGeom prst="rect">
            <a:avLst/>
          </a:prstGeom>
          <a:noFill/>
        </p:spPr>
        <p:txBody>
          <a:bodyPr wrap="square" rtlCol="0">
            <a:spAutoFit/>
          </a:bodyPr>
          <a:lstStyle/>
          <a:p>
            <a:r>
              <a:rPr lang="en-US" sz="1400" dirty="0">
                <a:solidFill>
                  <a:schemeClr val="accent4">
                    <a:lumMod val="50000"/>
                  </a:schemeClr>
                </a:solidFill>
              </a:rPr>
              <a:t>We virtually automate and run your processes using bots</a:t>
            </a:r>
          </a:p>
        </p:txBody>
      </p:sp>
      <p:sp>
        <p:nvSpPr>
          <p:cNvPr id="11" name="TextBox 10">
            <a:extLst>
              <a:ext uri="{FF2B5EF4-FFF2-40B4-BE49-F238E27FC236}">
                <a16:creationId xmlns:a16="http://schemas.microsoft.com/office/drawing/2014/main" id="{A582C35B-763B-436D-A455-BBB4937A9847}"/>
              </a:ext>
            </a:extLst>
          </p:cNvPr>
          <p:cNvSpPr txBox="1"/>
          <p:nvPr/>
        </p:nvSpPr>
        <p:spPr>
          <a:xfrm>
            <a:off x="6044490" y="2941432"/>
            <a:ext cx="475594" cy="523220"/>
          </a:xfrm>
          <a:prstGeom prst="rect">
            <a:avLst/>
          </a:prstGeom>
          <a:solidFill>
            <a:schemeClr val="accent4">
              <a:lumMod val="50000"/>
            </a:schemeClr>
          </a:solidFill>
        </p:spPr>
        <p:txBody>
          <a:bodyPr wrap="square" rtlCol="0">
            <a:spAutoFit/>
          </a:bodyPr>
          <a:lstStyle/>
          <a:p>
            <a:pPr algn="ctr"/>
            <a:r>
              <a:rPr lang="en-US" sz="2800" b="1" dirty="0">
                <a:solidFill>
                  <a:schemeClr val="bg1"/>
                </a:solidFill>
              </a:rPr>
              <a:t>4</a:t>
            </a:r>
          </a:p>
        </p:txBody>
      </p:sp>
      <p:sp>
        <p:nvSpPr>
          <p:cNvPr id="12" name="TextBox 11">
            <a:extLst>
              <a:ext uri="{FF2B5EF4-FFF2-40B4-BE49-F238E27FC236}">
                <a16:creationId xmlns:a16="http://schemas.microsoft.com/office/drawing/2014/main" id="{651D86C0-E1C4-447F-A4CB-D227D5A9D3CE}"/>
              </a:ext>
            </a:extLst>
          </p:cNvPr>
          <p:cNvSpPr txBox="1"/>
          <p:nvPr/>
        </p:nvSpPr>
        <p:spPr>
          <a:xfrm>
            <a:off x="6584740" y="2833710"/>
            <a:ext cx="3956298" cy="738664"/>
          </a:xfrm>
          <a:prstGeom prst="rect">
            <a:avLst/>
          </a:prstGeom>
          <a:noFill/>
        </p:spPr>
        <p:txBody>
          <a:bodyPr wrap="square" rtlCol="0">
            <a:spAutoFit/>
          </a:bodyPr>
          <a:lstStyle/>
          <a:p>
            <a:r>
              <a:rPr lang="en-US" sz="1400" dirty="0">
                <a:solidFill>
                  <a:schemeClr val="accent4">
                    <a:lumMod val="50000"/>
                  </a:schemeClr>
                </a:solidFill>
              </a:rPr>
              <a:t>We help you create a better employee experience by feeding up your staff to focus on higher-value work while bots take on routine jobs</a:t>
            </a:r>
          </a:p>
        </p:txBody>
      </p:sp>
      <p:sp>
        <p:nvSpPr>
          <p:cNvPr id="14" name="TextBox 13">
            <a:extLst>
              <a:ext uri="{FF2B5EF4-FFF2-40B4-BE49-F238E27FC236}">
                <a16:creationId xmlns:a16="http://schemas.microsoft.com/office/drawing/2014/main" id="{8C5E305F-F84F-4319-85F8-7D3084EFD1C3}"/>
              </a:ext>
            </a:extLst>
          </p:cNvPr>
          <p:cNvSpPr txBox="1"/>
          <p:nvPr/>
        </p:nvSpPr>
        <p:spPr>
          <a:xfrm>
            <a:off x="503460" y="3867329"/>
            <a:ext cx="2867812" cy="369332"/>
          </a:xfrm>
          <a:prstGeom prst="rect">
            <a:avLst/>
          </a:prstGeom>
          <a:solidFill>
            <a:schemeClr val="accent4">
              <a:lumMod val="50000"/>
            </a:schemeClr>
          </a:solidFill>
        </p:spPr>
        <p:txBody>
          <a:bodyPr wrap="square" rtlCol="0">
            <a:spAutoFit/>
          </a:bodyPr>
          <a:lstStyle/>
          <a:p>
            <a:pPr algn="ctr"/>
            <a:r>
              <a:rPr lang="en-US" b="1" spc="300" dirty="0">
                <a:solidFill>
                  <a:schemeClr val="bg1"/>
                </a:solidFill>
              </a:rPr>
              <a:t>Ready to Go</a:t>
            </a:r>
          </a:p>
        </p:txBody>
      </p:sp>
      <p:sp>
        <p:nvSpPr>
          <p:cNvPr id="15" name="TextBox 14">
            <a:extLst>
              <a:ext uri="{FF2B5EF4-FFF2-40B4-BE49-F238E27FC236}">
                <a16:creationId xmlns:a16="http://schemas.microsoft.com/office/drawing/2014/main" id="{5F556A3F-8EF0-448F-9E5A-D2672990722D}"/>
              </a:ext>
            </a:extLst>
          </p:cNvPr>
          <p:cNvSpPr txBox="1"/>
          <p:nvPr/>
        </p:nvSpPr>
        <p:spPr>
          <a:xfrm>
            <a:off x="3843931" y="3878566"/>
            <a:ext cx="2867812" cy="369332"/>
          </a:xfrm>
          <a:prstGeom prst="rect">
            <a:avLst/>
          </a:prstGeom>
          <a:solidFill>
            <a:schemeClr val="accent4">
              <a:lumMod val="50000"/>
            </a:schemeClr>
          </a:solidFill>
        </p:spPr>
        <p:txBody>
          <a:bodyPr wrap="square" rtlCol="0">
            <a:spAutoFit/>
          </a:bodyPr>
          <a:lstStyle/>
          <a:p>
            <a:pPr algn="ctr"/>
            <a:r>
              <a:rPr lang="en-US" b="1" spc="300" dirty="0">
                <a:solidFill>
                  <a:schemeClr val="bg1"/>
                </a:solidFill>
              </a:rPr>
              <a:t>Fast Deployment</a:t>
            </a:r>
          </a:p>
        </p:txBody>
      </p:sp>
      <p:sp>
        <p:nvSpPr>
          <p:cNvPr id="16" name="TextBox 15">
            <a:extLst>
              <a:ext uri="{FF2B5EF4-FFF2-40B4-BE49-F238E27FC236}">
                <a16:creationId xmlns:a16="http://schemas.microsoft.com/office/drawing/2014/main" id="{DEE7D719-5190-42F1-8273-BDEC1762167E}"/>
              </a:ext>
            </a:extLst>
          </p:cNvPr>
          <p:cNvSpPr txBox="1"/>
          <p:nvPr/>
        </p:nvSpPr>
        <p:spPr>
          <a:xfrm>
            <a:off x="7184402" y="3878566"/>
            <a:ext cx="2867812" cy="369332"/>
          </a:xfrm>
          <a:prstGeom prst="rect">
            <a:avLst/>
          </a:prstGeom>
          <a:solidFill>
            <a:schemeClr val="accent4">
              <a:lumMod val="50000"/>
            </a:schemeClr>
          </a:solidFill>
        </p:spPr>
        <p:txBody>
          <a:bodyPr wrap="square" rtlCol="0">
            <a:spAutoFit/>
          </a:bodyPr>
          <a:lstStyle/>
          <a:p>
            <a:pPr algn="ctr"/>
            <a:r>
              <a:rPr lang="en-US" b="1" spc="300" dirty="0">
                <a:solidFill>
                  <a:schemeClr val="bg1"/>
                </a:solidFill>
              </a:rPr>
              <a:t>Full Service Offer</a:t>
            </a:r>
          </a:p>
        </p:txBody>
      </p:sp>
      <p:sp>
        <p:nvSpPr>
          <p:cNvPr id="17" name="Rectangle 16">
            <a:extLst>
              <a:ext uri="{FF2B5EF4-FFF2-40B4-BE49-F238E27FC236}">
                <a16:creationId xmlns:a16="http://schemas.microsoft.com/office/drawing/2014/main" id="{745CE374-D1EF-4F7C-8431-427F71FB597E}"/>
              </a:ext>
            </a:extLst>
          </p:cNvPr>
          <p:cNvSpPr/>
          <p:nvPr/>
        </p:nvSpPr>
        <p:spPr>
          <a:xfrm>
            <a:off x="323273" y="3666836"/>
            <a:ext cx="10184572" cy="269701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1EE633-0ADF-4207-941B-B7779427C905}"/>
              </a:ext>
            </a:extLst>
          </p:cNvPr>
          <p:cNvSpPr txBox="1"/>
          <p:nvPr/>
        </p:nvSpPr>
        <p:spPr>
          <a:xfrm>
            <a:off x="503460" y="4950799"/>
            <a:ext cx="2867812" cy="369332"/>
          </a:xfrm>
          <a:prstGeom prst="rect">
            <a:avLst/>
          </a:prstGeom>
          <a:solidFill>
            <a:schemeClr val="accent4">
              <a:lumMod val="50000"/>
            </a:schemeClr>
          </a:solidFill>
        </p:spPr>
        <p:txBody>
          <a:bodyPr wrap="square" rtlCol="0">
            <a:spAutoFit/>
          </a:bodyPr>
          <a:lstStyle/>
          <a:p>
            <a:pPr algn="ctr"/>
            <a:r>
              <a:rPr lang="en-US" b="1" spc="300" dirty="0">
                <a:solidFill>
                  <a:schemeClr val="bg1"/>
                </a:solidFill>
              </a:rPr>
              <a:t>ROI Calculator</a:t>
            </a:r>
          </a:p>
        </p:txBody>
      </p:sp>
      <p:sp>
        <p:nvSpPr>
          <p:cNvPr id="19" name="TextBox 18">
            <a:extLst>
              <a:ext uri="{FF2B5EF4-FFF2-40B4-BE49-F238E27FC236}">
                <a16:creationId xmlns:a16="http://schemas.microsoft.com/office/drawing/2014/main" id="{801C871E-7DC0-4044-A6AD-02F064FC1D4C}"/>
              </a:ext>
            </a:extLst>
          </p:cNvPr>
          <p:cNvSpPr txBox="1"/>
          <p:nvPr/>
        </p:nvSpPr>
        <p:spPr>
          <a:xfrm>
            <a:off x="3843931" y="4962036"/>
            <a:ext cx="2867812" cy="369332"/>
          </a:xfrm>
          <a:prstGeom prst="rect">
            <a:avLst/>
          </a:prstGeom>
          <a:solidFill>
            <a:schemeClr val="accent4">
              <a:lumMod val="50000"/>
            </a:schemeClr>
          </a:solidFill>
        </p:spPr>
        <p:txBody>
          <a:bodyPr wrap="square" rtlCol="0">
            <a:spAutoFit/>
          </a:bodyPr>
          <a:lstStyle/>
          <a:p>
            <a:pPr algn="ctr"/>
            <a:r>
              <a:rPr lang="en-US" b="1" spc="300" dirty="0">
                <a:solidFill>
                  <a:schemeClr val="bg1"/>
                </a:solidFill>
              </a:rPr>
              <a:t>Simplified Pricing</a:t>
            </a:r>
          </a:p>
        </p:txBody>
      </p:sp>
      <p:sp>
        <p:nvSpPr>
          <p:cNvPr id="20" name="TextBox 19">
            <a:extLst>
              <a:ext uri="{FF2B5EF4-FFF2-40B4-BE49-F238E27FC236}">
                <a16:creationId xmlns:a16="http://schemas.microsoft.com/office/drawing/2014/main" id="{E3250C4C-E35C-41E3-9A6F-131702F00D19}"/>
              </a:ext>
            </a:extLst>
          </p:cNvPr>
          <p:cNvSpPr txBox="1"/>
          <p:nvPr/>
        </p:nvSpPr>
        <p:spPr>
          <a:xfrm>
            <a:off x="7184402" y="4962036"/>
            <a:ext cx="2867812" cy="369332"/>
          </a:xfrm>
          <a:prstGeom prst="rect">
            <a:avLst/>
          </a:prstGeom>
          <a:solidFill>
            <a:schemeClr val="accent4">
              <a:lumMod val="50000"/>
            </a:schemeClr>
          </a:solidFill>
        </p:spPr>
        <p:txBody>
          <a:bodyPr wrap="square" rtlCol="0">
            <a:spAutoFit/>
          </a:bodyPr>
          <a:lstStyle/>
          <a:p>
            <a:pPr algn="ctr"/>
            <a:r>
              <a:rPr lang="en-US" b="1" dirty="0">
                <a:solidFill>
                  <a:schemeClr val="bg1"/>
                </a:solidFill>
              </a:rPr>
              <a:t>Operational Efficiency</a:t>
            </a:r>
          </a:p>
        </p:txBody>
      </p:sp>
      <p:sp>
        <p:nvSpPr>
          <p:cNvPr id="21" name="TextBox 20">
            <a:extLst>
              <a:ext uri="{FF2B5EF4-FFF2-40B4-BE49-F238E27FC236}">
                <a16:creationId xmlns:a16="http://schemas.microsoft.com/office/drawing/2014/main" id="{2E9D735C-DB3C-4215-9EF5-5E929813B31C}"/>
              </a:ext>
            </a:extLst>
          </p:cNvPr>
          <p:cNvSpPr txBox="1"/>
          <p:nvPr/>
        </p:nvSpPr>
        <p:spPr>
          <a:xfrm>
            <a:off x="503460" y="4331123"/>
            <a:ext cx="2867812" cy="461665"/>
          </a:xfrm>
          <a:prstGeom prst="rect">
            <a:avLst/>
          </a:prstGeom>
          <a:noFill/>
        </p:spPr>
        <p:txBody>
          <a:bodyPr wrap="square" rtlCol="0">
            <a:spAutoFit/>
          </a:bodyPr>
          <a:lstStyle/>
          <a:p>
            <a:pPr algn="just"/>
            <a:r>
              <a:rPr lang="en-US" sz="1200" dirty="0">
                <a:solidFill>
                  <a:schemeClr val="accent4">
                    <a:lumMod val="50000"/>
                  </a:schemeClr>
                </a:solidFill>
              </a:rPr>
              <a:t>Hit the ground running with an extensive, pre-leaded bot catalog for SMBs</a:t>
            </a:r>
          </a:p>
        </p:txBody>
      </p:sp>
      <p:sp>
        <p:nvSpPr>
          <p:cNvPr id="22" name="TextBox 21">
            <a:extLst>
              <a:ext uri="{FF2B5EF4-FFF2-40B4-BE49-F238E27FC236}">
                <a16:creationId xmlns:a16="http://schemas.microsoft.com/office/drawing/2014/main" id="{1906B0B1-60F0-45B2-B197-958F84A92AE8}"/>
              </a:ext>
            </a:extLst>
          </p:cNvPr>
          <p:cNvSpPr txBox="1"/>
          <p:nvPr/>
        </p:nvSpPr>
        <p:spPr>
          <a:xfrm>
            <a:off x="3835474" y="4354044"/>
            <a:ext cx="2867812" cy="461665"/>
          </a:xfrm>
          <a:prstGeom prst="rect">
            <a:avLst/>
          </a:prstGeom>
          <a:noFill/>
        </p:spPr>
        <p:txBody>
          <a:bodyPr wrap="square" rtlCol="0">
            <a:spAutoFit/>
          </a:bodyPr>
          <a:lstStyle/>
          <a:p>
            <a:pPr algn="just"/>
            <a:r>
              <a:rPr lang="en-US" sz="1200" dirty="0">
                <a:solidFill>
                  <a:schemeClr val="accent4">
                    <a:lumMod val="50000"/>
                  </a:schemeClr>
                </a:solidFill>
              </a:rPr>
              <a:t>5-8 weeks for most implementations and hosted on Xerox </a:t>
            </a:r>
            <a:r>
              <a:rPr lang="en-US" sz="1200" dirty="0" err="1">
                <a:solidFill>
                  <a:schemeClr val="accent4">
                    <a:lumMod val="50000"/>
                  </a:schemeClr>
                </a:solidFill>
              </a:rPr>
              <a:t>doud</a:t>
            </a:r>
            <a:r>
              <a:rPr lang="en-US" sz="1200" dirty="0">
                <a:solidFill>
                  <a:schemeClr val="accent4">
                    <a:lumMod val="50000"/>
                  </a:schemeClr>
                </a:solidFill>
              </a:rPr>
              <a:t> or on-premise</a:t>
            </a:r>
          </a:p>
        </p:txBody>
      </p:sp>
      <p:sp>
        <p:nvSpPr>
          <p:cNvPr id="23" name="TextBox 22">
            <a:extLst>
              <a:ext uri="{FF2B5EF4-FFF2-40B4-BE49-F238E27FC236}">
                <a16:creationId xmlns:a16="http://schemas.microsoft.com/office/drawing/2014/main" id="{EDB51378-9EEC-4271-962C-A636BC352F78}"/>
              </a:ext>
            </a:extLst>
          </p:cNvPr>
          <p:cNvSpPr txBox="1"/>
          <p:nvPr/>
        </p:nvSpPr>
        <p:spPr>
          <a:xfrm>
            <a:off x="7164395" y="4370932"/>
            <a:ext cx="2867812" cy="461665"/>
          </a:xfrm>
          <a:prstGeom prst="rect">
            <a:avLst/>
          </a:prstGeom>
          <a:noFill/>
        </p:spPr>
        <p:txBody>
          <a:bodyPr wrap="square" rtlCol="0">
            <a:spAutoFit/>
          </a:bodyPr>
          <a:lstStyle/>
          <a:p>
            <a:pPr algn="just"/>
            <a:r>
              <a:rPr lang="en-US" sz="1200" dirty="0">
                <a:solidFill>
                  <a:schemeClr val="accent4">
                    <a:lumMod val="50000"/>
                  </a:schemeClr>
                </a:solidFill>
              </a:rPr>
              <a:t>Single provider, one-stop-bot-shop designed for SMBs.</a:t>
            </a:r>
          </a:p>
        </p:txBody>
      </p:sp>
      <p:sp>
        <p:nvSpPr>
          <p:cNvPr id="24" name="TextBox 23">
            <a:extLst>
              <a:ext uri="{FF2B5EF4-FFF2-40B4-BE49-F238E27FC236}">
                <a16:creationId xmlns:a16="http://schemas.microsoft.com/office/drawing/2014/main" id="{06F82BEE-143B-48FA-A929-8C0AD0E6A067}"/>
              </a:ext>
            </a:extLst>
          </p:cNvPr>
          <p:cNvSpPr txBox="1"/>
          <p:nvPr/>
        </p:nvSpPr>
        <p:spPr>
          <a:xfrm>
            <a:off x="503460" y="5478142"/>
            <a:ext cx="2867812" cy="461665"/>
          </a:xfrm>
          <a:prstGeom prst="rect">
            <a:avLst/>
          </a:prstGeom>
          <a:noFill/>
        </p:spPr>
        <p:txBody>
          <a:bodyPr wrap="square" rtlCol="0">
            <a:spAutoFit/>
          </a:bodyPr>
          <a:lstStyle/>
          <a:p>
            <a:pPr algn="just"/>
            <a:r>
              <a:rPr lang="en-US" sz="1200" dirty="0">
                <a:solidFill>
                  <a:schemeClr val="accent4">
                    <a:lumMod val="50000"/>
                  </a:schemeClr>
                </a:solidFill>
              </a:rPr>
              <a:t>See you savings. Input costs and hours spent on tasks and check ROI with the bot</a:t>
            </a:r>
          </a:p>
        </p:txBody>
      </p:sp>
      <p:sp>
        <p:nvSpPr>
          <p:cNvPr id="25" name="TextBox 24">
            <a:extLst>
              <a:ext uri="{FF2B5EF4-FFF2-40B4-BE49-F238E27FC236}">
                <a16:creationId xmlns:a16="http://schemas.microsoft.com/office/drawing/2014/main" id="{D7D72CA7-7A48-4627-BE83-CEA0CB5CB26C}"/>
              </a:ext>
            </a:extLst>
          </p:cNvPr>
          <p:cNvSpPr txBox="1"/>
          <p:nvPr/>
        </p:nvSpPr>
        <p:spPr>
          <a:xfrm>
            <a:off x="3716928" y="5478142"/>
            <a:ext cx="2867812" cy="461665"/>
          </a:xfrm>
          <a:prstGeom prst="rect">
            <a:avLst/>
          </a:prstGeom>
          <a:noFill/>
        </p:spPr>
        <p:txBody>
          <a:bodyPr wrap="square" rtlCol="0">
            <a:spAutoFit/>
          </a:bodyPr>
          <a:lstStyle/>
          <a:p>
            <a:pPr algn="just"/>
            <a:r>
              <a:rPr lang="en-US" sz="1200" dirty="0">
                <a:solidFill>
                  <a:schemeClr val="accent4">
                    <a:lumMod val="50000"/>
                  </a:schemeClr>
                </a:solidFill>
              </a:rPr>
              <a:t>Annual license fee per bot tailored to your business needs</a:t>
            </a:r>
          </a:p>
        </p:txBody>
      </p:sp>
      <p:sp>
        <p:nvSpPr>
          <p:cNvPr id="26" name="TextBox 25">
            <a:extLst>
              <a:ext uri="{FF2B5EF4-FFF2-40B4-BE49-F238E27FC236}">
                <a16:creationId xmlns:a16="http://schemas.microsoft.com/office/drawing/2014/main" id="{5BAC2C6E-E346-4450-8312-808C106D7D1C}"/>
              </a:ext>
            </a:extLst>
          </p:cNvPr>
          <p:cNvSpPr txBox="1"/>
          <p:nvPr/>
        </p:nvSpPr>
        <p:spPr>
          <a:xfrm>
            <a:off x="7104709" y="5481411"/>
            <a:ext cx="2867812" cy="461665"/>
          </a:xfrm>
          <a:prstGeom prst="rect">
            <a:avLst/>
          </a:prstGeom>
          <a:noFill/>
        </p:spPr>
        <p:txBody>
          <a:bodyPr wrap="square" rtlCol="0">
            <a:spAutoFit/>
          </a:bodyPr>
          <a:lstStyle/>
          <a:p>
            <a:pPr algn="just"/>
            <a:r>
              <a:rPr lang="en-US" sz="1200" dirty="0">
                <a:solidFill>
                  <a:schemeClr val="accent4">
                    <a:lumMod val="50000"/>
                  </a:schemeClr>
                </a:solidFill>
              </a:rPr>
              <a:t>Cost savings of up to 30% and invaluable time savings that boost productivity</a:t>
            </a:r>
          </a:p>
        </p:txBody>
      </p:sp>
    </p:spTree>
    <p:extLst>
      <p:ext uri="{BB962C8B-B14F-4D97-AF65-F5344CB8AC3E}">
        <p14:creationId xmlns:p14="http://schemas.microsoft.com/office/powerpoint/2010/main" val="193828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19" name="Rectangle 18">
            <a:extLst>
              <a:ext uri="{FF2B5EF4-FFF2-40B4-BE49-F238E27FC236}">
                <a16:creationId xmlns:a16="http://schemas.microsoft.com/office/drawing/2014/main" id="{DBB69244-B839-452D-B347-F14E8C926A3F}"/>
              </a:ext>
            </a:extLst>
          </p:cNvPr>
          <p:cNvSpPr/>
          <p:nvPr/>
        </p:nvSpPr>
        <p:spPr>
          <a:xfrm>
            <a:off x="1127464" y="0"/>
            <a:ext cx="1106453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6">
            <a:extLst>
              <a:ext uri="{FF2B5EF4-FFF2-40B4-BE49-F238E27FC236}">
                <a16:creationId xmlns:a16="http://schemas.microsoft.com/office/drawing/2014/main" id="{FAEA28F4-20E6-4ECE-9038-BCDB89B5607D}"/>
              </a:ext>
            </a:extLst>
          </p:cNvPr>
          <p:cNvSpPr txBox="1">
            <a:spLocks/>
          </p:cNvSpPr>
          <p:nvPr/>
        </p:nvSpPr>
        <p:spPr>
          <a:xfrm>
            <a:off x="6594404" y="269707"/>
            <a:ext cx="5014993" cy="18265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4">
                    <a:lumMod val="75000"/>
                  </a:schemeClr>
                </a:solidFill>
                <a:latin typeface="Sagona ExtraLight" panose="02020303050505020204" pitchFamily="18" charset="0"/>
              </a:rPr>
              <a:t>Better Customer Experience. </a:t>
            </a:r>
          </a:p>
          <a:p>
            <a:pPr marL="0" indent="0">
              <a:buFont typeface="Arial" panose="020B0604020202020204" pitchFamily="34" charset="0"/>
              <a:buNone/>
            </a:pPr>
            <a:r>
              <a:rPr lang="en-US" sz="2000" b="1" dirty="0">
                <a:solidFill>
                  <a:schemeClr val="accent4">
                    <a:lumMod val="75000"/>
                  </a:schemeClr>
                </a:solidFill>
                <a:latin typeface="Sagona ExtraLight" panose="02020303050505020204" pitchFamily="18" charset="0"/>
              </a:rPr>
              <a:t>Faster decisions. </a:t>
            </a:r>
          </a:p>
          <a:p>
            <a:pPr marL="0" indent="0">
              <a:buFont typeface="Arial" panose="020B0604020202020204" pitchFamily="34" charset="0"/>
              <a:buNone/>
            </a:pPr>
            <a:r>
              <a:rPr lang="en-US" sz="2000" b="1" dirty="0">
                <a:solidFill>
                  <a:schemeClr val="accent4">
                    <a:lumMod val="75000"/>
                  </a:schemeClr>
                </a:solidFill>
                <a:latin typeface="Sagona ExtraLight" panose="02020303050505020204" pitchFamily="18" charset="0"/>
              </a:rPr>
              <a:t>&gt; 80% Cost Reduction</a:t>
            </a:r>
          </a:p>
        </p:txBody>
      </p:sp>
      <p:sp>
        <p:nvSpPr>
          <p:cNvPr id="30" name="Title 20">
            <a:extLst>
              <a:ext uri="{FF2B5EF4-FFF2-40B4-BE49-F238E27FC236}">
                <a16:creationId xmlns:a16="http://schemas.microsoft.com/office/drawing/2014/main" id="{5D548E6E-55BB-4CF1-9916-7E0C55CBC9C8}"/>
              </a:ext>
            </a:extLst>
          </p:cNvPr>
          <p:cNvSpPr txBox="1">
            <a:spLocks/>
          </p:cNvSpPr>
          <p:nvPr/>
        </p:nvSpPr>
        <p:spPr>
          <a:xfrm>
            <a:off x="1739603" y="-244493"/>
            <a:ext cx="4179376" cy="20673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4">
                    <a:lumMod val="75000"/>
                  </a:schemeClr>
                </a:solidFill>
                <a:latin typeface="Sagona ExtraLight" panose="02020303050505020204" pitchFamily="18" charset="0"/>
              </a:rPr>
              <a:t>Why Intelligent Automation Technology In You IT Ecosystem?</a:t>
            </a:r>
          </a:p>
        </p:txBody>
      </p:sp>
      <p:sp>
        <p:nvSpPr>
          <p:cNvPr id="31" name="Oval 30">
            <a:extLst>
              <a:ext uri="{FF2B5EF4-FFF2-40B4-BE49-F238E27FC236}">
                <a16:creationId xmlns:a16="http://schemas.microsoft.com/office/drawing/2014/main" id="{0D3EF4C7-499A-48EB-9A65-0DF6572FFCAB}"/>
              </a:ext>
            </a:extLst>
          </p:cNvPr>
          <p:cNvSpPr/>
          <p:nvPr/>
        </p:nvSpPr>
        <p:spPr>
          <a:xfrm>
            <a:off x="2389659" y="2508396"/>
            <a:ext cx="1816688" cy="165007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1DA83F7-33BA-4D3A-B98A-B054407E2011}"/>
              </a:ext>
            </a:extLst>
          </p:cNvPr>
          <p:cNvSpPr txBox="1"/>
          <p:nvPr/>
        </p:nvSpPr>
        <p:spPr>
          <a:xfrm>
            <a:off x="2117273" y="4330399"/>
            <a:ext cx="2703302"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4">
                    <a:lumMod val="75000"/>
                  </a:schemeClr>
                </a:solidFill>
              </a:rPr>
              <a:t>Quickly and reliably automate large, complex operations</a:t>
            </a:r>
          </a:p>
          <a:p>
            <a:pPr marL="171450" indent="-171450">
              <a:buFont typeface="Arial" panose="020B0604020202020204" pitchFamily="34" charset="0"/>
              <a:buChar char="•"/>
            </a:pPr>
            <a:r>
              <a:rPr lang="en-US" sz="1200" dirty="0">
                <a:solidFill>
                  <a:schemeClr val="accent4">
                    <a:lumMod val="75000"/>
                  </a:schemeClr>
                </a:solidFill>
              </a:rPr>
              <a:t>Best applied in repeatable or standardized processes that can be automated centrally or at the desktop</a:t>
            </a:r>
          </a:p>
          <a:p>
            <a:pPr marL="171450" indent="-171450">
              <a:buFont typeface="Arial" panose="020B0604020202020204" pitchFamily="34" charset="0"/>
              <a:buChar char="•"/>
            </a:pPr>
            <a:r>
              <a:rPr lang="en-US" sz="1200" dirty="0">
                <a:solidFill>
                  <a:schemeClr val="accent4">
                    <a:lumMod val="75000"/>
                  </a:schemeClr>
                </a:solidFill>
              </a:rPr>
              <a:t>Works across all industries including Government, Banks, Insurance, Telco, Healthcare and many more</a:t>
            </a:r>
          </a:p>
        </p:txBody>
      </p:sp>
      <p:sp>
        <p:nvSpPr>
          <p:cNvPr id="39" name="TextBox 38">
            <a:extLst>
              <a:ext uri="{FF2B5EF4-FFF2-40B4-BE49-F238E27FC236}">
                <a16:creationId xmlns:a16="http://schemas.microsoft.com/office/drawing/2014/main" id="{8E2361C5-6721-46BB-B39A-97EA03BAA603}"/>
              </a:ext>
            </a:extLst>
          </p:cNvPr>
          <p:cNvSpPr txBox="1"/>
          <p:nvPr/>
        </p:nvSpPr>
        <p:spPr>
          <a:xfrm>
            <a:off x="5165425" y="4330399"/>
            <a:ext cx="2703302"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4">
                    <a:lumMod val="75000"/>
                  </a:schemeClr>
                </a:solidFill>
              </a:rPr>
              <a:t>Operates seamlessly across all hypes of IT platforms and application</a:t>
            </a:r>
          </a:p>
          <a:p>
            <a:pPr marL="171450" indent="-171450">
              <a:buFont typeface="Arial" panose="020B0604020202020204" pitchFamily="34" charset="0"/>
              <a:buChar char="•"/>
            </a:pPr>
            <a:r>
              <a:rPr lang="en-US" sz="1200" dirty="0">
                <a:solidFill>
                  <a:schemeClr val="accent4">
                    <a:lumMod val="75000"/>
                  </a:schemeClr>
                </a:solidFill>
              </a:rPr>
              <a:t>Can handle every technology-from mainframes and Linux-based core systems to customizable in-house solutions and web applications</a:t>
            </a:r>
          </a:p>
        </p:txBody>
      </p:sp>
      <p:sp>
        <p:nvSpPr>
          <p:cNvPr id="40" name="TextBox 39">
            <a:extLst>
              <a:ext uri="{FF2B5EF4-FFF2-40B4-BE49-F238E27FC236}">
                <a16:creationId xmlns:a16="http://schemas.microsoft.com/office/drawing/2014/main" id="{2CB0A8CB-B0FE-4B09-B359-F9AC09B020B7}"/>
              </a:ext>
            </a:extLst>
          </p:cNvPr>
          <p:cNvSpPr txBox="1"/>
          <p:nvPr/>
        </p:nvSpPr>
        <p:spPr>
          <a:xfrm>
            <a:off x="8213577" y="4330399"/>
            <a:ext cx="2703302"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4">
                    <a:lumMod val="75000"/>
                  </a:schemeClr>
                </a:solidFill>
              </a:rPr>
              <a:t>Works with existing IT solutions, without any changes, APIs or complex middleware required </a:t>
            </a:r>
          </a:p>
          <a:p>
            <a:pPr marL="171450" indent="-171450">
              <a:buFont typeface="Arial" panose="020B0604020202020204" pitchFamily="34" charset="0"/>
              <a:buChar char="•"/>
            </a:pPr>
            <a:r>
              <a:rPr lang="en-US" sz="1200" dirty="0">
                <a:solidFill>
                  <a:schemeClr val="accent4">
                    <a:lumMod val="75000"/>
                  </a:schemeClr>
                </a:solidFill>
              </a:rPr>
              <a:t>Uses systems, having the ability to identify the right fields by understanding the underlying data</a:t>
            </a:r>
          </a:p>
        </p:txBody>
      </p:sp>
      <p:sp>
        <p:nvSpPr>
          <p:cNvPr id="43" name="Oval 42">
            <a:extLst>
              <a:ext uri="{FF2B5EF4-FFF2-40B4-BE49-F238E27FC236}">
                <a16:creationId xmlns:a16="http://schemas.microsoft.com/office/drawing/2014/main" id="{905FCE58-62C7-4564-A291-CC51351BA5FF}"/>
              </a:ext>
            </a:extLst>
          </p:cNvPr>
          <p:cNvSpPr/>
          <p:nvPr/>
        </p:nvSpPr>
        <p:spPr>
          <a:xfrm>
            <a:off x="8656884" y="2532001"/>
            <a:ext cx="1816688" cy="1650079"/>
          </a:xfrm>
          <a:prstGeom prst="ellipse">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F2AC40D-636C-4EFC-A286-4E421ADBA556}"/>
              </a:ext>
            </a:extLst>
          </p:cNvPr>
          <p:cNvSpPr/>
          <p:nvPr/>
        </p:nvSpPr>
        <p:spPr>
          <a:xfrm>
            <a:off x="5608732" y="2527601"/>
            <a:ext cx="1816688" cy="1650079"/>
          </a:xfrm>
          <a:prstGeom prst="ellipse">
            <a:avLst/>
          </a:pr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7C93049-A6D0-452B-A49A-C6AE6E02CEA8}"/>
              </a:ext>
            </a:extLst>
          </p:cNvPr>
          <p:cNvCxnSpPr/>
          <p:nvPr/>
        </p:nvCxnSpPr>
        <p:spPr>
          <a:xfrm>
            <a:off x="2117273" y="2275808"/>
            <a:ext cx="252374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7" name="Straight Connector 46">
            <a:extLst>
              <a:ext uri="{FF2B5EF4-FFF2-40B4-BE49-F238E27FC236}">
                <a16:creationId xmlns:a16="http://schemas.microsoft.com/office/drawing/2014/main" id="{551D1303-11ED-4FC2-B10D-8E72B329E9B1}"/>
              </a:ext>
            </a:extLst>
          </p:cNvPr>
          <p:cNvCxnSpPr/>
          <p:nvPr/>
        </p:nvCxnSpPr>
        <p:spPr>
          <a:xfrm>
            <a:off x="5255204" y="2249946"/>
            <a:ext cx="252374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CBA73FE1-4DD6-4B70-8EC4-E059DECCBC7D}"/>
              </a:ext>
            </a:extLst>
          </p:cNvPr>
          <p:cNvCxnSpPr/>
          <p:nvPr/>
        </p:nvCxnSpPr>
        <p:spPr>
          <a:xfrm>
            <a:off x="8393135" y="2235041"/>
            <a:ext cx="2523744" cy="0"/>
          </a:xfrm>
          <a:prstGeom prst="line">
            <a:avLst/>
          </a:prstGeom>
        </p:spPr>
        <p:style>
          <a:lnRef idx="3">
            <a:schemeClr val="accent4"/>
          </a:lnRef>
          <a:fillRef idx="0">
            <a:schemeClr val="accent4"/>
          </a:fillRef>
          <a:effectRef idx="2">
            <a:schemeClr val="accent4"/>
          </a:effectRef>
          <a:fontRef idx="minor">
            <a:schemeClr val="tx1"/>
          </a:fontRef>
        </p:style>
      </p:cxnSp>
      <p:sp>
        <p:nvSpPr>
          <p:cNvPr id="49" name="TextBox 48">
            <a:extLst>
              <a:ext uri="{FF2B5EF4-FFF2-40B4-BE49-F238E27FC236}">
                <a16:creationId xmlns:a16="http://schemas.microsoft.com/office/drawing/2014/main" id="{A4E9882C-77CF-4DF5-8051-1BF60D4C782F}"/>
              </a:ext>
            </a:extLst>
          </p:cNvPr>
          <p:cNvSpPr txBox="1"/>
          <p:nvPr/>
        </p:nvSpPr>
        <p:spPr>
          <a:xfrm>
            <a:off x="2429915" y="1736606"/>
            <a:ext cx="2251358" cy="584775"/>
          </a:xfrm>
          <a:prstGeom prst="rect">
            <a:avLst/>
          </a:prstGeom>
          <a:noFill/>
        </p:spPr>
        <p:txBody>
          <a:bodyPr wrap="square" rtlCol="0">
            <a:spAutoFit/>
          </a:bodyPr>
          <a:lstStyle/>
          <a:p>
            <a:pPr algn="ctr"/>
            <a:r>
              <a:rPr lang="en-US" sz="1600" dirty="0">
                <a:solidFill>
                  <a:schemeClr val="accent4">
                    <a:lumMod val="75000"/>
                  </a:schemeClr>
                </a:solidFill>
              </a:rPr>
              <a:t>Automation for a Wide Range of Processes</a:t>
            </a:r>
          </a:p>
        </p:txBody>
      </p:sp>
      <p:sp>
        <p:nvSpPr>
          <p:cNvPr id="50" name="TextBox 49">
            <a:extLst>
              <a:ext uri="{FF2B5EF4-FFF2-40B4-BE49-F238E27FC236}">
                <a16:creationId xmlns:a16="http://schemas.microsoft.com/office/drawing/2014/main" id="{5AE6C9DF-891E-4AE2-8344-305D7CBC0666}"/>
              </a:ext>
            </a:extLst>
          </p:cNvPr>
          <p:cNvSpPr txBox="1"/>
          <p:nvPr/>
        </p:nvSpPr>
        <p:spPr>
          <a:xfrm>
            <a:off x="5608848" y="1690688"/>
            <a:ext cx="2018539" cy="584775"/>
          </a:xfrm>
          <a:prstGeom prst="rect">
            <a:avLst/>
          </a:prstGeom>
          <a:noFill/>
        </p:spPr>
        <p:txBody>
          <a:bodyPr wrap="square" rtlCol="0">
            <a:spAutoFit/>
          </a:bodyPr>
          <a:lstStyle/>
          <a:p>
            <a:pPr algn="ctr"/>
            <a:r>
              <a:rPr lang="en-US" sz="1600" dirty="0">
                <a:solidFill>
                  <a:schemeClr val="accent4">
                    <a:lumMod val="75000"/>
                  </a:schemeClr>
                </a:solidFill>
              </a:rPr>
              <a:t>Works with all Platform and Systems</a:t>
            </a:r>
          </a:p>
        </p:txBody>
      </p:sp>
      <p:sp>
        <p:nvSpPr>
          <p:cNvPr id="51" name="TextBox 50">
            <a:extLst>
              <a:ext uri="{FF2B5EF4-FFF2-40B4-BE49-F238E27FC236}">
                <a16:creationId xmlns:a16="http://schemas.microsoft.com/office/drawing/2014/main" id="{C4597B57-8682-4C48-BB23-B5A0E2596773}"/>
              </a:ext>
            </a:extLst>
          </p:cNvPr>
          <p:cNvSpPr txBox="1"/>
          <p:nvPr/>
        </p:nvSpPr>
        <p:spPr>
          <a:xfrm>
            <a:off x="8696239" y="1628430"/>
            <a:ext cx="2237733" cy="584775"/>
          </a:xfrm>
          <a:prstGeom prst="rect">
            <a:avLst/>
          </a:prstGeom>
          <a:noFill/>
        </p:spPr>
        <p:txBody>
          <a:bodyPr wrap="square" rtlCol="0">
            <a:spAutoFit/>
          </a:bodyPr>
          <a:lstStyle/>
          <a:p>
            <a:pPr algn="ctr"/>
            <a:r>
              <a:rPr lang="en-US" sz="1600" dirty="0">
                <a:solidFill>
                  <a:schemeClr val="accent4">
                    <a:lumMod val="75000"/>
                  </a:schemeClr>
                </a:solidFill>
              </a:rPr>
              <a:t>Reduces IT Complexity by Minimizing Changes</a:t>
            </a:r>
          </a:p>
        </p:txBody>
      </p:sp>
      <p:grpSp>
        <p:nvGrpSpPr>
          <p:cNvPr id="59" name="Group 58">
            <a:extLst>
              <a:ext uri="{FF2B5EF4-FFF2-40B4-BE49-F238E27FC236}">
                <a16:creationId xmlns:a16="http://schemas.microsoft.com/office/drawing/2014/main" id="{D6DC3CA7-04D3-40B1-AD2A-D071E8CEF287}"/>
              </a:ext>
            </a:extLst>
          </p:cNvPr>
          <p:cNvGrpSpPr/>
          <p:nvPr/>
        </p:nvGrpSpPr>
        <p:grpSpPr>
          <a:xfrm>
            <a:off x="2090974" y="1756860"/>
            <a:ext cx="414508" cy="463670"/>
            <a:chOff x="1978151" y="1727699"/>
            <a:chExt cx="414508" cy="463670"/>
          </a:xfrm>
        </p:grpSpPr>
        <p:sp>
          <p:nvSpPr>
            <p:cNvPr id="52" name="Oval 51">
              <a:extLst>
                <a:ext uri="{FF2B5EF4-FFF2-40B4-BE49-F238E27FC236}">
                  <a16:creationId xmlns:a16="http://schemas.microsoft.com/office/drawing/2014/main" id="{0E497A2E-9F17-4736-B7BB-E57A3EC5D517}"/>
                </a:ext>
              </a:extLst>
            </p:cNvPr>
            <p:cNvSpPr/>
            <p:nvPr/>
          </p:nvSpPr>
          <p:spPr>
            <a:xfrm>
              <a:off x="1978151" y="1762063"/>
              <a:ext cx="414508" cy="4293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63B6853-CFFF-42DD-A36C-EB6777640EF2}"/>
                </a:ext>
              </a:extLst>
            </p:cNvPr>
            <p:cNvSpPr txBox="1"/>
            <p:nvPr/>
          </p:nvSpPr>
          <p:spPr>
            <a:xfrm>
              <a:off x="2018407" y="1727699"/>
              <a:ext cx="275386" cy="461665"/>
            </a:xfrm>
            <a:prstGeom prst="rect">
              <a:avLst/>
            </a:prstGeom>
            <a:noFill/>
          </p:spPr>
          <p:txBody>
            <a:bodyPr wrap="square" rtlCol="0">
              <a:spAutoFit/>
            </a:bodyPr>
            <a:lstStyle/>
            <a:p>
              <a:r>
                <a:rPr lang="en-US" sz="2400" b="1" dirty="0">
                  <a:solidFill>
                    <a:schemeClr val="bg1"/>
                  </a:solidFill>
                </a:rPr>
                <a:t>1</a:t>
              </a:r>
            </a:p>
          </p:txBody>
        </p:sp>
      </p:grpSp>
      <p:grpSp>
        <p:nvGrpSpPr>
          <p:cNvPr id="61" name="Group 60">
            <a:extLst>
              <a:ext uri="{FF2B5EF4-FFF2-40B4-BE49-F238E27FC236}">
                <a16:creationId xmlns:a16="http://schemas.microsoft.com/office/drawing/2014/main" id="{366399C2-0C9B-467A-AFBC-F80F320332C8}"/>
              </a:ext>
            </a:extLst>
          </p:cNvPr>
          <p:cNvGrpSpPr/>
          <p:nvPr/>
        </p:nvGrpSpPr>
        <p:grpSpPr>
          <a:xfrm>
            <a:off x="5260645" y="1736606"/>
            <a:ext cx="414508" cy="463670"/>
            <a:chOff x="5229889" y="1756860"/>
            <a:chExt cx="414508" cy="463670"/>
          </a:xfrm>
        </p:grpSpPr>
        <p:sp>
          <p:nvSpPr>
            <p:cNvPr id="56" name="Oval 55">
              <a:extLst>
                <a:ext uri="{FF2B5EF4-FFF2-40B4-BE49-F238E27FC236}">
                  <a16:creationId xmlns:a16="http://schemas.microsoft.com/office/drawing/2014/main" id="{BB666A22-12E9-4EDA-80E5-746FB460E93F}"/>
                </a:ext>
              </a:extLst>
            </p:cNvPr>
            <p:cNvSpPr/>
            <p:nvPr/>
          </p:nvSpPr>
          <p:spPr>
            <a:xfrm>
              <a:off x="5229889" y="1791224"/>
              <a:ext cx="414508" cy="4293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0680C8F-6454-4A63-BD14-0213622C697F}"/>
                </a:ext>
              </a:extLst>
            </p:cNvPr>
            <p:cNvSpPr txBox="1"/>
            <p:nvPr/>
          </p:nvSpPr>
          <p:spPr>
            <a:xfrm>
              <a:off x="5270145" y="1756860"/>
              <a:ext cx="275386" cy="461665"/>
            </a:xfrm>
            <a:prstGeom prst="rect">
              <a:avLst/>
            </a:prstGeom>
            <a:noFill/>
          </p:spPr>
          <p:txBody>
            <a:bodyPr wrap="square" rtlCol="0">
              <a:spAutoFit/>
            </a:bodyPr>
            <a:lstStyle/>
            <a:p>
              <a:r>
                <a:rPr lang="en-US" sz="2400" b="1" dirty="0">
                  <a:solidFill>
                    <a:schemeClr val="bg1"/>
                  </a:solidFill>
                </a:rPr>
                <a:t>2</a:t>
              </a:r>
            </a:p>
          </p:txBody>
        </p:sp>
      </p:grpSp>
      <p:grpSp>
        <p:nvGrpSpPr>
          <p:cNvPr id="62" name="Group 61">
            <a:extLst>
              <a:ext uri="{FF2B5EF4-FFF2-40B4-BE49-F238E27FC236}">
                <a16:creationId xmlns:a16="http://schemas.microsoft.com/office/drawing/2014/main" id="{43A3A9BF-3648-4DA3-8442-0E85DEF39B1B}"/>
              </a:ext>
            </a:extLst>
          </p:cNvPr>
          <p:cNvGrpSpPr/>
          <p:nvPr/>
        </p:nvGrpSpPr>
        <p:grpSpPr>
          <a:xfrm>
            <a:off x="8375337" y="1721853"/>
            <a:ext cx="414508" cy="469516"/>
            <a:chOff x="8216577" y="1721853"/>
            <a:chExt cx="414508" cy="469516"/>
          </a:xfrm>
        </p:grpSpPr>
        <p:sp>
          <p:nvSpPr>
            <p:cNvPr id="54" name="Oval 53">
              <a:extLst>
                <a:ext uri="{FF2B5EF4-FFF2-40B4-BE49-F238E27FC236}">
                  <a16:creationId xmlns:a16="http://schemas.microsoft.com/office/drawing/2014/main" id="{88EEDBE9-9CB8-4401-931B-916C068FE0F2}"/>
                </a:ext>
              </a:extLst>
            </p:cNvPr>
            <p:cNvSpPr/>
            <p:nvPr/>
          </p:nvSpPr>
          <p:spPr>
            <a:xfrm>
              <a:off x="8216577" y="1762063"/>
              <a:ext cx="414508" cy="4293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1B52D4A-16B0-494F-9179-B1CADFE19E35}"/>
                </a:ext>
              </a:extLst>
            </p:cNvPr>
            <p:cNvSpPr txBox="1"/>
            <p:nvPr/>
          </p:nvSpPr>
          <p:spPr>
            <a:xfrm>
              <a:off x="8274635" y="1721853"/>
              <a:ext cx="275386" cy="461665"/>
            </a:xfrm>
            <a:prstGeom prst="rect">
              <a:avLst/>
            </a:prstGeom>
            <a:noFill/>
          </p:spPr>
          <p:txBody>
            <a:bodyPr wrap="square" rtlCol="0">
              <a:spAutoFit/>
            </a:bodyPr>
            <a:lstStyle/>
            <a:p>
              <a:r>
                <a:rPr lang="en-US" sz="2400" b="1" dirty="0">
                  <a:solidFill>
                    <a:schemeClr val="bg1"/>
                  </a:solidFill>
                </a:rPr>
                <a:t>3</a:t>
              </a:r>
            </a:p>
          </p:txBody>
        </p:sp>
      </p:grpSp>
    </p:spTree>
    <p:extLst>
      <p:ext uri="{BB962C8B-B14F-4D97-AF65-F5344CB8AC3E}">
        <p14:creationId xmlns:p14="http://schemas.microsoft.com/office/powerpoint/2010/main" val="58123870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2.xml><?xml version="1.0" encoding="utf-8"?>
<ds:datastoreItem xmlns:ds="http://schemas.openxmlformats.org/officeDocument/2006/customXml" ds:itemID="{04045008-BD42-4B24-A6F5-0E1C5879053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1898</Words>
  <Application>Microsoft Office PowerPoint</Application>
  <PresentationFormat>Widescreen</PresentationFormat>
  <Paragraphs>234</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Courier New</vt:lpstr>
      <vt:lpstr>Oswald</vt:lpstr>
      <vt:lpstr>Sagona ExtraLight</vt:lpstr>
      <vt:lpstr>Speak Pro</vt:lpstr>
      <vt:lpstr>Wingdings</vt:lpstr>
      <vt:lpstr>Office Theme</vt:lpstr>
      <vt:lpstr>Robotic Automation process</vt:lpstr>
      <vt:lpstr>Table of Content</vt:lpstr>
      <vt:lpstr>What is RPA?</vt:lpstr>
      <vt:lpstr>Reduces Operating Cost while Improving Speed &amp; Quality</vt:lpstr>
      <vt:lpstr>RPA Benefits</vt:lpstr>
      <vt:lpstr>What is Intelligent Automation?</vt:lpstr>
      <vt:lpstr>Tapping into the Robotic Process Automation Opportunity </vt:lpstr>
      <vt:lpstr>Let’s Make Your Business Smarter, Safer &amp; Stronger. </vt:lpstr>
      <vt:lpstr>Slide title 29</vt:lpstr>
      <vt:lpstr>Slide title 29</vt:lpstr>
      <vt:lpstr>Optimizing Human Resources</vt:lpstr>
      <vt:lpstr>PowerPoint Presentation</vt:lpstr>
      <vt:lpstr>RPA – Application Migration</vt:lpstr>
      <vt:lpstr>PowerPoint Presentation</vt:lpstr>
      <vt:lpstr>Intelligent Automation Example</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2021-02-16T06:06:40Z</dcterms:created>
  <dcterms:modified xsi:type="dcterms:W3CDTF">2021-03-05T11:01:18Z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